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5"/>
  </p:notesMasterIdLst>
  <p:sldIdLst>
    <p:sldId id="256" r:id="rId2"/>
    <p:sldId id="270" r:id="rId3"/>
    <p:sldId id="262" r:id="rId4"/>
    <p:sldId id="263" r:id="rId5"/>
    <p:sldId id="264" r:id="rId6"/>
    <p:sldId id="265" r:id="rId7"/>
    <p:sldId id="266" r:id="rId8"/>
    <p:sldId id="268" r:id="rId9"/>
    <p:sldId id="267" r:id="rId10"/>
    <p:sldId id="280" r:id="rId11"/>
    <p:sldId id="281" r:id="rId12"/>
    <p:sldId id="284" r:id="rId13"/>
    <p:sldId id="285" r:id="rId14"/>
    <p:sldId id="286" r:id="rId15"/>
    <p:sldId id="287" r:id="rId16"/>
    <p:sldId id="288" r:id="rId17"/>
    <p:sldId id="289" r:id="rId18"/>
    <p:sldId id="259" r:id="rId19"/>
    <p:sldId id="271" r:id="rId20"/>
    <p:sldId id="272" r:id="rId21"/>
    <p:sldId id="261" r:id="rId22"/>
    <p:sldId id="260" r:id="rId23"/>
    <p:sldId id="273" r:id="rId24"/>
    <p:sldId id="274" r:id="rId25"/>
    <p:sldId id="275" r:id="rId26"/>
    <p:sldId id="278" r:id="rId27"/>
    <p:sldId id="276" r:id="rId28"/>
    <p:sldId id="279" r:id="rId29"/>
    <p:sldId id="277" r:id="rId30"/>
    <p:sldId id="282" r:id="rId31"/>
    <p:sldId id="283" r:id="rId32"/>
    <p:sldId id="257" r:id="rId33"/>
    <p:sldId id="258" r:id="rId34"/>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0"/>
  </p:normalViewPr>
  <p:slideViewPr>
    <p:cSldViewPr>
      <p:cViewPr>
        <p:scale>
          <a:sx n="89" d="100"/>
          <a:sy n="89" d="100"/>
        </p:scale>
        <p:origin x="-846" y="59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3E4C20-6258-4396-B105-3DDA84708A0B}" type="datetimeFigureOut">
              <a:rPr lang="es-CO" smtClean="0"/>
              <a:t>16/02/2011</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73BB58-30CE-413B-9E4C-8225D3E2FF37}" type="slidenum">
              <a:rPr lang="es-CO" smtClean="0"/>
              <a:t>‹Nº›</a:t>
            </a:fld>
            <a:endParaRPr lang="es-CO"/>
          </a:p>
        </p:txBody>
      </p:sp>
    </p:spTree>
    <p:extLst>
      <p:ext uri="{BB962C8B-B14F-4D97-AF65-F5344CB8AC3E}">
        <p14:creationId xmlns:p14="http://schemas.microsoft.com/office/powerpoint/2010/main" val="416060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F373BB58-30CE-413B-9E4C-8225D3E2FF37}" type="slidenum">
              <a:rPr lang="es-CO" smtClean="0"/>
              <a:t>7</a:t>
            </a:fld>
            <a:endParaRPr lang="es-CO"/>
          </a:p>
        </p:txBody>
      </p:sp>
    </p:spTree>
    <p:extLst>
      <p:ext uri="{BB962C8B-B14F-4D97-AF65-F5344CB8AC3E}">
        <p14:creationId xmlns:p14="http://schemas.microsoft.com/office/powerpoint/2010/main" val="1569868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O" dirty="0" smtClean="0"/>
              <a:t>e</a:t>
            </a:r>
            <a:endParaRPr lang="es-CO" dirty="0"/>
          </a:p>
        </p:txBody>
      </p:sp>
      <p:sp>
        <p:nvSpPr>
          <p:cNvPr id="4" name="3 Marcador de número de diapositiva"/>
          <p:cNvSpPr>
            <a:spLocks noGrp="1"/>
          </p:cNvSpPr>
          <p:nvPr>
            <p:ph type="sldNum" sz="quarter" idx="10"/>
          </p:nvPr>
        </p:nvSpPr>
        <p:spPr/>
        <p:txBody>
          <a:bodyPr/>
          <a:lstStyle/>
          <a:p>
            <a:fld id="{F373BB58-30CE-413B-9E4C-8225D3E2FF37}" type="slidenum">
              <a:rPr lang="es-CO" smtClean="0"/>
              <a:t>18</a:t>
            </a:fld>
            <a:endParaRPr lang="es-CO"/>
          </a:p>
        </p:txBody>
      </p:sp>
    </p:spTree>
    <p:extLst>
      <p:ext uri="{BB962C8B-B14F-4D97-AF65-F5344CB8AC3E}">
        <p14:creationId xmlns:p14="http://schemas.microsoft.com/office/powerpoint/2010/main" val="2240435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F373BB58-30CE-413B-9E4C-8225D3E2FF37}" type="slidenum">
              <a:rPr lang="es-CO" smtClean="0"/>
              <a:t>26</a:t>
            </a:fld>
            <a:endParaRPr lang="es-CO"/>
          </a:p>
        </p:txBody>
      </p:sp>
    </p:spTree>
    <p:extLst>
      <p:ext uri="{BB962C8B-B14F-4D97-AF65-F5344CB8AC3E}">
        <p14:creationId xmlns:p14="http://schemas.microsoft.com/office/powerpoint/2010/main" val="3848894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F373BB58-30CE-413B-9E4C-8225D3E2FF37}" type="slidenum">
              <a:rPr lang="es-CO" smtClean="0"/>
              <a:t>28</a:t>
            </a:fld>
            <a:endParaRPr lang="es-CO"/>
          </a:p>
        </p:txBody>
      </p:sp>
    </p:spTree>
    <p:extLst>
      <p:ext uri="{BB962C8B-B14F-4D97-AF65-F5344CB8AC3E}">
        <p14:creationId xmlns:p14="http://schemas.microsoft.com/office/powerpoint/2010/main" val="38488949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F373BB58-30CE-413B-9E4C-8225D3E2FF37}" type="slidenum">
              <a:rPr lang="es-CO" smtClean="0"/>
              <a:t>31</a:t>
            </a:fld>
            <a:endParaRPr lang="es-CO"/>
          </a:p>
        </p:txBody>
      </p:sp>
    </p:spTree>
    <p:extLst>
      <p:ext uri="{BB962C8B-B14F-4D97-AF65-F5344CB8AC3E}">
        <p14:creationId xmlns:p14="http://schemas.microsoft.com/office/powerpoint/2010/main" val="3848894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9EF1020-EB83-4236-928C-4F83CF62A383}" type="datetimeFigureOut">
              <a:rPr lang="es-CO" smtClean="0"/>
              <a:t>16/02/2011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6E8292B-15E7-4AEE-9149-A38FEB91D665}" type="slidenum">
              <a:rPr lang="es-CO" smtClean="0"/>
              <a:t>‹Nº›</a:t>
            </a:fld>
            <a:endParaRPr lang="es-CO"/>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9EF1020-EB83-4236-928C-4F83CF62A383}" type="datetimeFigureOut">
              <a:rPr lang="es-CO" smtClean="0"/>
              <a:t>16/02/2011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6E8292B-15E7-4AEE-9149-A38FEB91D665}" type="slidenum">
              <a:rPr lang="es-CO" smtClean="0"/>
              <a:t>‹Nº›</a:t>
            </a:fld>
            <a:endParaRPr lang="es-CO"/>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9EF1020-EB83-4236-928C-4F83CF62A383}" type="datetimeFigureOut">
              <a:rPr lang="es-CO" smtClean="0"/>
              <a:t>16/02/2011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6E8292B-15E7-4AEE-9149-A38FEB91D665}" type="slidenum">
              <a:rPr lang="es-CO" smtClean="0"/>
              <a:t>‹Nº›</a:t>
            </a:fld>
            <a:endParaRPr lang="es-CO"/>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9EF1020-EB83-4236-928C-4F83CF62A383}" type="datetimeFigureOut">
              <a:rPr lang="es-CO" smtClean="0"/>
              <a:t>16/02/2011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6E8292B-15E7-4AEE-9149-A38FEB91D665}" type="slidenum">
              <a:rPr lang="es-CO" smtClean="0"/>
              <a:t>‹Nº›</a:t>
            </a:fld>
            <a:endParaRPr lang="es-CO"/>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9EF1020-EB83-4236-928C-4F83CF62A383}" type="datetimeFigureOut">
              <a:rPr lang="es-CO" smtClean="0"/>
              <a:t>16/02/2011</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6E8292B-15E7-4AEE-9149-A38FEB91D665}" type="slidenum">
              <a:rPr lang="es-CO" smtClean="0"/>
              <a:t>‹Nº›</a:t>
            </a:fld>
            <a:endParaRPr lang="es-CO"/>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EF1020-EB83-4236-928C-4F83CF62A383}" type="datetimeFigureOut">
              <a:rPr lang="es-CO" smtClean="0"/>
              <a:t>16/02/2011</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6E8292B-15E7-4AEE-9149-A38FEB91D665}" type="slidenum">
              <a:rPr lang="es-CO" smtClean="0"/>
              <a:t>‹Nº›</a:t>
            </a:fld>
            <a:endParaRPr lang="es-CO"/>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9EF1020-EB83-4236-928C-4F83CF62A383}" type="datetimeFigureOut">
              <a:rPr lang="es-CO" smtClean="0"/>
              <a:t>16/02/2011</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86E8292B-15E7-4AEE-9149-A38FEB91D665}" type="slidenum">
              <a:rPr lang="es-CO" smtClean="0"/>
              <a:t>‹Nº›</a:t>
            </a:fld>
            <a:endParaRPr lang="es-CO"/>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9EF1020-EB83-4236-928C-4F83CF62A383}" type="datetimeFigureOut">
              <a:rPr lang="es-CO" smtClean="0"/>
              <a:t>16/02/2011</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86E8292B-15E7-4AEE-9149-A38FEB91D665}" type="slidenum">
              <a:rPr lang="es-CO" smtClean="0"/>
              <a:t>‹Nº›</a:t>
            </a:fld>
            <a:endParaRPr lang="es-CO"/>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EF1020-EB83-4236-928C-4F83CF62A383}" type="datetimeFigureOut">
              <a:rPr lang="es-CO" smtClean="0"/>
              <a:t>16/02/2011</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6E8292B-15E7-4AEE-9149-A38FEB91D665}" type="slidenum">
              <a:rPr lang="es-CO" smtClean="0"/>
              <a:t>‹Nº›</a:t>
            </a:fld>
            <a:endParaRPr lang="es-CO"/>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9EF1020-EB83-4236-928C-4F83CF62A383}" type="datetimeFigureOut">
              <a:rPr lang="es-CO" smtClean="0"/>
              <a:t>16/02/2011</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6E8292B-15E7-4AEE-9149-A38FEB91D665}" type="slidenum">
              <a:rPr lang="es-CO" smtClean="0"/>
              <a:t>‹Nº›</a:t>
            </a:fld>
            <a:endParaRPr lang="es-CO"/>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9EF1020-EB83-4236-928C-4F83CF62A383}" type="datetimeFigureOut">
              <a:rPr lang="es-CO" smtClean="0"/>
              <a:t>16/02/2011</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6E8292B-15E7-4AEE-9149-A38FEB91D665}" type="slidenum">
              <a:rPr lang="es-CO" smtClean="0"/>
              <a:t>‹Nº›</a:t>
            </a:fld>
            <a:endParaRPr lang="es-CO"/>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39EF1020-EB83-4236-928C-4F83CF62A383}" type="datetimeFigureOut">
              <a:rPr lang="es-CO" smtClean="0"/>
              <a:t>16/02/2011</a:t>
            </a:fld>
            <a:endParaRPr lang="es-CO"/>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CO"/>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86E8292B-15E7-4AEE-9149-A38FEB91D665}"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295636" y="5445224"/>
            <a:ext cx="6552728" cy="1080120"/>
          </a:xfrm>
        </p:spPr>
        <p:txBody>
          <a:bodyPr>
            <a:normAutofit/>
          </a:bodyPr>
          <a:lstStyle/>
          <a:p>
            <a:pPr algn="ctr"/>
            <a:r>
              <a:rPr lang="es-CO" dirty="0" smtClean="0"/>
              <a:t> FUNDAMENTACIÓN </a:t>
            </a:r>
          </a:p>
          <a:p>
            <a:pPr algn="ctr"/>
            <a:r>
              <a:rPr lang="es-CO" dirty="0" smtClean="0"/>
              <a:t>JUNTA NACIONAL, 17 DE FEBRERO DE 2011</a:t>
            </a:r>
          </a:p>
          <a:p>
            <a:endParaRPr lang="es-CO" dirty="0" smtClean="0"/>
          </a:p>
          <a:p>
            <a:endParaRPr lang="es-CO" dirty="0"/>
          </a:p>
        </p:txBody>
      </p:sp>
      <p:sp>
        <p:nvSpPr>
          <p:cNvPr id="2" name="1 Título"/>
          <p:cNvSpPr>
            <a:spLocks noGrp="1"/>
          </p:cNvSpPr>
          <p:nvPr>
            <p:ph type="ctrTitle"/>
          </p:nvPr>
        </p:nvSpPr>
        <p:spPr>
          <a:xfrm>
            <a:off x="179512" y="1700808"/>
            <a:ext cx="8496944" cy="3528392"/>
          </a:xfrm>
        </p:spPr>
        <p:txBody>
          <a:bodyPr/>
          <a:lstStyle/>
          <a:p>
            <a:pPr marL="182880" indent="0">
              <a:buNone/>
            </a:pPr>
            <a:r>
              <a:rPr lang="es-CO" sz="3200" dirty="0" smtClean="0"/>
              <a:t>Oficios y ocupaciones</a:t>
            </a:r>
            <a:r>
              <a:rPr lang="es-CO" sz="3200" dirty="0"/>
              <a:t/>
            </a:r>
            <a:br>
              <a:rPr lang="es-CO" sz="3200" dirty="0"/>
            </a:br>
            <a:r>
              <a:rPr lang="es-CO" sz="3200" dirty="0" smtClean="0"/>
              <a:t>Formación profesional</a:t>
            </a:r>
            <a:br>
              <a:rPr lang="es-CO" sz="3200" dirty="0" smtClean="0"/>
            </a:br>
            <a:r>
              <a:rPr lang="es-CO" sz="3200" dirty="0"/>
              <a:t>M</a:t>
            </a:r>
            <a:r>
              <a:rPr lang="es-CO" sz="3200" dirty="0" smtClean="0"/>
              <a:t>odelo </a:t>
            </a:r>
            <a:r>
              <a:rPr lang="es-CO" sz="3200" dirty="0" smtClean="0"/>
              <a:t>pedagógico - SENA</a:t>
            </a:r>
            <a:r>
              <a:rPr lang="es-CO" sz="3200" dirty="0" smtClean="0"/>
              <a:t/>
            </a:r>
            <a:br>
              <a:rPr lang="es-CO" sz="3200" dirty="0" smtClean="0"/>
            </a:br>
            <a:endParaRPr lang="es-CO" sz="3200" dirty="0"/>
          </a:p>
        </p:txBody>
      </p:sp>
      <p:pic>
        <p:nvPicPr>
          <p:cNvPr id="4" name="Picture 6"/>
          <p:cNvPicPr>
            <a:picLocks noChangeAspect="1" noChangeArrowheads="1"/>
          </p:cNvPicPr>
          <p:nvPr/>
        </p:nvPicPr>
        <p:blipFill>
          <a:blip r:embed="rId2"/>
          <a:srcRect/>
          <a:stretch>
            <a:fillRect/>
          </a:stretch>
        </p:blipFill>
        <p:spPr bwMode="auto">
          <a:xfrm>
            <a:off x="0" y="0"/>
            <a:ext cx="9144000" cy="1414895"/>
          </a:xfrm>
          <a:prstGeom prst="rect">
            <a:avLst/>
          </a:prstGeom>
          <a:noFill/>
          <a:ln w="9525">
            <a:solidFill>
              <a:srgbClr val="0000FF"/>
            </a:solidFill>
            <a:miter lim="800000"/>
            <a:headEnd/>
            <a:tailEnd/>
          </a:ln>
        </p:spPr>
      </p:pic>
      <p:sp>
        <p:nvSpPr>
          <p:cNvPr id="5" name="4 CuadroTexto"/>
          <p:cNvSpPr txBox="1"/>
          <p:nvPr/>
        </p:nvSpPr>
        <p:spPr>
          <a:xfrm>
            <a:off x="3203848" y="260648"/>
            <a:ext cx="5616624" cy="954107"/>
          </a:xfrm>
          <a:prstGeom prst="rect">
            <a:avLst/>
          </a:prstGeom>
          <a:noFill/>
        </p:spPr>
        <p:txBody>
          <a:bodyPr wrap="square" rtlCol="0">
            <a:spAutoFit/>
          </a:bodyPr>
          <a:lstStyle/>
          <a:p>
            <a:r>
              <a:rPr lang="es-CO"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FORMACIÓN PROFESIONAL Y MODELO PEDAGÓGICO- SENA</a:t>
            </a:r>
            <a:endParaRPr lang="es-CO"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7510843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3289" y="4372168"/>
            <a:ext cx="6811159" cy="1143000"/>
          </a:xfrm>
        </p:spPr>
        <p:txBody>
          <a:bodyPr/>
          <a:lstStyle/>
          <a:p>
            <a:pPr algn="l"/>
            <a:r>
              <a:rPr lang="es-CO" sz="2800" dirty="0" smtClean="0"/>
              <a:t>OCUPACIÓN. </a:t>
            </a:r>
            <a:r>
              <a:rPr lang="es-CO" sz="2800" dirty="0"/>
              <a:t>Definición del ESTATUTO DE FORMACIÓN PROFESIONAL</a:t>
            </a:r>
            <a:endParaRPr lang="es-CO" sz="2800" dirty="0" smtClean="0"/>
          </a:p>
        </p:txBody>
      </p:sp>
      <p:sp>
        <p:nvSpPr>
          <p:cNvPr id="3" name="2 Marcador de contenido"/>
          <p:cNvSpPr>
            <a:spLocks noGrp="1"/>
          </p:cNvSpPr>
          <p:nvPr>
            <p:ph sz="quarter" idx="13"/>
          </p:nvPr>
        </p:nvSpPr>
        <p:spPr>
          <a:xfrm>
            <a:off x="827584" y="980728"/>
            <a:ext cx="7128792" cy="3225512"/>
          </a:xfrm>
        </p:spPr>
        <p:txBody>
          <a:bodyPr>
            <a:normAutofit/>
          </a:bodyPr>
          <a:lstStyle/>
          <a:p>
            <a:pPr marL="45720" indent="0">
              <a:buNone/>
            </a:pPr>
            <a:r>
              <a:rPr lang="es-CO" sz="3600" dirty="0"/>
              <a:t>Las ocupaciones son  conjuntos  de  oficios  afines,  con  campos  de aplicación similares y niveles de formación </a:t>
            </a:r>
            <a:r>
              <a:rPr lang="es-CO" sz="3600" dirty="0" smtClean="0"/>
              <a:t>comunes</a:t>
            </a:r>
            <a:endParaRPr lang="es-CO" sz="3600" dirty="0" smtClean="0"/>
          </a:p>
        </p:txBody>
      </p:sp>
    </p:spTree>
    <p:extLst>
      <p:ext uri="{BB962C8B-B14F-4D97-AF65-F5344CB8AC3E}">
        <p14:creationId xmlns:p14="http://schemas.microsoft.com/office/powerpoint/2010/main" val="3858293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4372168"/>
            <a:ext cx="7632847" cy="1143000"/>
          </a:xfrm>
        </p:spPr>
        <p:txBody>
          <a:bodyPr/>
          <a:lstStyle/>
          <a:p>
            <a:pPr marL="0" indent="0" algn="l">
              <a:buNone/>
            </a:pPr>
            <a:r>
              <a:rPr lang="es-CO" sz="2800" dirty="0" smtClean="0"/>
              <a:t>OCUPACIÓN. Definición SENA. Metodología de elaboración de competencias</a:t>
            </a:r>
            <a:endParaRPr lang="es-CO" sz="2800" dirty="0"/>
          </a:p>
        </p:txBody>
      </p:sp>
      <p:sp>
        <p:nvSpPr>
          <p:cNvPr id="3" name="2 Marcador de contenido"/>
          <p:cNvSpPr>
            <a:spLocks noGrp="1"/>
          </p:cNvSpPr>
          <p:nvPr>
            <p:ph sz="quarter" idx="13"/>
          </p:nvPr>
        </p:nvSpPr>
        <p:spPr>
          <a:xfrm>
            <a:off x="827584" y="980728"/>
            <a:ext cx="7128792" cy="3225512"/>
          </a:xfrm>
        </p:spPr>
        <p:txBody>
          <a:bodyPr>
            <a:normAutofit/>
          </a:bodyPr>
          <a:lstStyle/>
          <a:p>
            <a:pPr marL="45720" indent="0">
              <a:buNone/>
            </a:pPr>
            <a:r>
              <a:rPr lang="es-CO" sz="3600" dirty="0" smtClean="0"/>
              <a:t>Conjunto de puestos de trabajo con funciones laborales afines cuyo desempeño requiere competencias comunes</a:t>
            </a:r>
          </a:p>
        </p:txBody>
      </p:sp>
    </p:spTree>
    <p:extLst>
      <p:ext uri="{BB962C8B-B14F-4D97-AF65-F5344CB8AC3E}">
        <p14:creationId xmlns:p14="http://schemas.microsoft.com/office/powerpoint/2010/main" val="31958904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5"/>
          <p:cNvSpPr txBox="1">
            <a:spLocks noChangeArrowheads="1"/>
          </p:cNvSpPr>
          <p:nvPr/>
        </p:nvSpPr>
        <p:spPr bwMode="auto">
          <a:xfrm>
            <a:off x="684213" y="1773238"/>
            <a:ext cx="7712075" cy="456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just"/>
            <a:r>
              <a:rPr lang="es-ES" sz="3200">
                <a:latin typeface="Times New Roman" pitchFamily="18" charset="0"/>
              </a:rPr>
              <a:t>“Modalidades de formación que se imparte principalmente </a:t>
            </a:r>
            <a:r>
              <a:rPr lang="es-ES" sz="3200" b="1" u="sng">
                <a:latin typeface="Times New Roman" pitchFamily="18" charset="0"/>
              </a:rPr>
              <a:t>fuera del sistema formal de educación</a:t>
            </a:r>
            <a:r>
              <a:rPr lang="es-ES" sz="3200">
                <a:latin typeface="Times New Roman" pitchFamily="18" charset="0"/>
              </a:rPr>
              <a:t>, ya sea en una empresa o en un Centro de Formación </a:t>
            </a:r>
            <a:r>
              <a:rPr lang="es-ES" sz="3200" b="1" u="sng">
                <a:latin typeface="Times New Roman" pitchFamily="18" charset="0"/>
              </a:rPr>
              <a:t>para trabajadores</a:t>
            </a:r>
            <a:r>
              <a:rPr lang="es-ES" sz="3200">
                <a:latin typeface="Times New Roman" pitchFamily="18" charset="0"/>
              </a:rPr>
              <a:t> (…) dirigidas a capacitar para el desempeño de una </a:t>
            </a:r>
            <a:r>
              <a:rPr lang="es-ES" sz="3200" b="1" u="sng">
                <a:latin typeface="Times New Roman" pitchFamily="18" charset="0"/>
              </a:rPr>
              <a:t>ocupación laboral</a:t>
            </a:r>
            <a:r>
              <a:rPr lang="es-ES" sz="3200">
                <a:latin typeface="Times New Roman" pitchFamily="18" charset="0"/>
              </a:rPr>
              <a:t> y proveer de una cualificación profesional, </a:t>
            </a:r>
            <a:r>
              <a:rPr lang="es-ES" sz="3200" b="1" u="sng">
                <a:latin typeface="Times New Roman" pitchFamily="18" charset="0"/>
              </a:rPr>
              <a:t>exceptuadas las de nivel superior”</a:t>
            </a:r>
            <a:endParaRPr lang="es-ES" sz="3200">
              <a:latin typeface="Times New Roman" pitchFamily="18" charset="0"/>
            </a:endParaRPr>
          </a:p>
          <a:p>
            <a:endParaRPr lang="es-ES" sz="2400">
              <a:latin typeface="Times New Roman" pitchFamily="18" charset="0"/>
            </a:endParaRPr>
          </a:p>
          <a:p>
            <a:pPr lvl="1"/>
            <a:r>
              <a:rPr lang="es-ES" sz="1400">
                <a:latin typeface="Times New Roman" pitchFamily="18" charset="0"/>
              </a:rPr>
              <a:t>Héctor Hugo Barbagelata, “Formación y legislación para el trabajo”, página 2</a:t>
            </a:r>
            <a:endParaRPr lang="es-ES_tradnl" sz="1400">
              <a:latin typeface="Times New Roman" pitchFamily="18" charset="0"/>
            </a:endParaRPr>
          </a:p>
        </p:txBody>
      </p:sp>
      <p:sp>
        <p:nvSpPr>
          <p:cNvPr id="4099" name="Text Box 6"/>
          <p:cNvSpPr txBox="1">
            <a:spLocks noChangeArrowheads="1"/>
          </p:cNvSpPr>
          <p:nvPr/>
        </p:nvSpPr>
        <p:spPr bwMode="auto">
          <a:xfrm>
            <a:off x="744538" y="609600"/>
            <a:ext cx="75596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r>
              <a:rPr lang="es-ES_tradnl" sz="3600" b="1">
                <a:latin typeface="Times New Roman" pitchFamily="18" charset="0"/>
              </a:rPr>
              <a:t>FORMACION PROFESIONAL</a:t>
            </a:r>
          </a:p>
        </p:txBody>
      </p:sp>
    </p:spTree>
    <p:extLst>
      <p:ext uri="{BB962C8B-B14F-4D97-AF65-F5344CB8AC3E}">
        <p14:creationId xmlns:p14="http://schemas.microsoft.com/office/powerpoint/2010/main" val="7145311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3"/>
          <p:cNvSpPr txBox="1">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Verdana" pitchFamily="34" charset="0"/>
              </a:defRPr>
            </a:lvl1pPr>
            <a:lvl2pPr marL="914400" indent="-45720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lvl="1" eaLnBrk="1" hangingPunct="1"/>
            <a:endParaRPr lang="es-CO" sz="2400">
              <a:latin typeface="Times New Roman" pitchFamily="18" charset="0"/>
            </a:endParaRPr>
          </a:p>
        </p:txBody>
      </p:sp>
      <p:sp>
        <p:nvSpPr>
          <p:cNvPr id="5123" name="Text Box 4"/>
          <p:cNvSpPr txBox="1">
            <a:spLocks noChangeArrowheads="1"/>
          </p:cNvSpPr>
          <p:nvPr/>
        </p:nvSpPr>
        <p:spPr bwMode="auto">
          <a:xfrm>
            <a:off x="457200" y="685800"/>
            <a:ext cx="8229600" cy="570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just"/>
            <a:r>
              <a:rPr lang="es-ES" sz="2500">
                <a:latin typeface="Times New Roman" pitchFamily="18" charset="0"/>
              </a:rPr>
              <a:t>“La gran diferencia entre las escuelas de artes y oficios y las instituciones de formación profesional —como lo ha señalado la OIT en múltiples ocasiones— es que las primeras están desligadas de los procesos reales productivos, el ambiente en el cual se desarrolla el proceso de aprendizaje es el de la educación formal y no el mundo del trabajo, sus docentes son profesores, que por lo regular no han tenido previamente una carrera laboral en las tareas en las que se desempeña.   Por el contrario, en las instituciones de formación profesional, se trata de </a:t>
            </a:r>
            <a:r>
              <a:rPr lang="es-ES" sz="2500" u="sng">
                <a:latin typeface="Times New Roman" pitchFamily="18" charset="0"/>
              </a:rPr>
              <a:t>recrear el mundo laboral</a:t>
            </a:r>
            <a:r>
              <a:rPr lang="es-ES" sz="2500">
                <a:latin typeface="Times New Roman" pitchFamily="18" charset="0"/>
              </a:rPr>
              <a:t>, de ahí las relaciones permanentes con los sectores productivos, la formación dual, los stages en plantas productivas, etc. Y sus instructores son obreros calificados, técnicos y tecnólogos y no hacen parte del mundo profesoral.”</a:t>
            </a:r>
            <a:endParaRPr lang="es-ES" sz="2400">
              <a:latin typeface="Times New Roman" pitchFamily="18" charset="0"/>
            </a:endParaRPr>
          </a:p>
          <a:p>
            <a:pPr algn="just"/>
            <a:r>
              <a:rPr lang="es-ES">
                <a:latin typeface="Times New Roman" pitchFamily="18" charset="0"/>
              </a:rPr>
              <a:t>Misas, Gabriel.  La Modernización del SENA. Mimeo 26 de abril de 1994</a:t>
            </a:r>
            <a:endParaRPr lang="es-ES_tradnl" sz="2000">
              <a:latin typeface="Times New Roman" pitchFamily="18" charset="0"/>
            </a:endParaRPr>
          </a:p>
        </p:txBody>
      </p:sp>
    </p:spTree>
    <p:extLst>
      <p:ext uri="{BB962C8B-B14F-4D97-AF65-F5344CB8AC3E}">
        <p14:creationId xmlns:p14="http://schemas.microsoft.com/office/powerpoint/2010/main" val="4853245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p:cNvSpPr txBox="1">
            <a:spLocks noChangeArrowheads="1"/>
          </p:cNvSpPr>
          <p:nvPr/>
        </p:nvSpPr>
        <p:spPr bwMode="auto">
          <a:xfrm>
            <a:off x="684213" y="1196975"/>
            <a:ext cx="8137525"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s-CO" sz="2400" b="1">
                <a:latin typeface="Times New Roman" pitchFamily="18" charset="0"/>
              </a:rPr>
              <a:t>ARTICULO 10o. Definición de educación formal.</a:t>
            </a:r>
            <a:r>
              <a:rPr lang="es-CO" sz="2400">
                <a:latin typeface="Times New Roman" pitchFamily="18" charset="0"/>
              </a:rPr>
              <a:t> Se entiende por educación formal aquella que se imparte en establecimientos educativos aprobados, en una secuencia regular de ciclos lectivos, con sujeción a pautas curriculares progresivas, y conducente a grados y títulos.</a:t>
            </a:r>
            <a:endParaRPr lang="es-ES" sz="2400">
              <a:latin typeface="Times New Roman" pitchFamily="18" charset="0"/>
            </a:endParaRPr>
          </a:p>
        </p:txBody>
      </p:sp>
      <p:sp>
        <p:nvSpPr>
          <p:cNvPr id="7171" name="Text Box 5"/>
          <p:cNvSpPr txBox="1">
            <a:spLocks noChangeArrowheads="1"/>
          </p:cNvSpPr>
          <p:nvPr/>
        </p:nvSpPr>
        <p:spPr bwMode="auto">
          <a:xfrm>
            <a:off x="611188" y="3860800"/>
            <a:ext cx="8281987"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s-CO" sz="2400" b="1">
                <a:latin typeface="Times New Roman" pitchFamily="18" charset="0"/>
              </a:rPr>
              <a:t>ARTICULO 36o. Definición de educación no formal.</a:t>
            </a:r>
            <a:r>
              <a:rPr lang="es-CO" sz="2400">
                <a:latin typeface="Times New Roman" pitchFamily="18" charset="0"/>
              </a:rPr>
              <a:t> La educación no formal s la que se ofrece con el objeto de complementar, actualizar, suplir conocimientos y formar en aspectos académicos o laborales sin sujeción al sistema de niveles y grados establecidos en el artículo 11 de esta Ley.</a:t>
            </a:r>
            <a:endParaRPr lang="es-ES" sz="2400">
              <a:latin typeface="Times New Roman" pitchFamily="18" charset="0"/>
            </a:endParaRPr>
          </a:p>
        </p:txBody>
      </p:sp>
    </p:spTree>
    <p:extLst>
      <p:ext uri="{BB962C8B-B14F-4D97-AF65-F5344CB8AC3E}">
        <p14:creationId xmlns:p14="http://schemas.microsoft.com/office/powerpoint/2010/main" val="32976374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1692275" y="1630363"/>
            <a:ext cx="5759450" cy="345598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s-CO" sz="2400">
              <a:solidFill>
                <a:srgbClr val="996633"/>
              </a:solidFill>
              <a:latin typeface="Times New Roman" pitchFamily="18" charset="0"/>
            </a:endParaRPr>
          </a:p>
        </p:txBody>
      </p:sp>
      <p:sp>
        <p:nvSpPr>
          <p:cNvPr id="6147" name="Text Box 5"/>
          <p:cNvSpPr txBox="1">
            <a:spLocks noChangeArrowheads="1"/>
          </p:cNvSpPr>
          <p:nvPr/>
        </p:nvSpPr>
        <p:spPr bwMode="auto">
          <a:xfrm>
            <a:off x="6156325" y="2852738"/>
            <a:ext cx="1123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50000"/>
              </a:spcBef>
            </a:pPr>
            <a:r>
              <a:rPr lang="es-ES_tradnl">
                <a:latin typeface="Times New Roman" pitchFamily="18" charset="0"/>
              </a:rPr>
              <a:t>Ed. Informal</a:t>
            </a:r>
          </a:p>
        </p:txBody>
      </p:sp>
      <p:sp>
        <p:nvSpPr>
          <p:cNvPr id="6148" name="Text Box 6"/>
          <p:cNvSpPr txBox="1">
            <a:spLocks noChangeArrowheads="1"/>
          </p:cNvSpPr>
          <p:nvPr/>
        </p:nvSpPr>
        <p:spPr bwMode="auto">
          <a:xfrm>
            <a:off x="1476375" y="4652963"/>
            <a:ext cx="23050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50000"/>
              </a:spcBef>
            </a:pPr>
            <a:r>
              <a:rPr lang="es-ES_tradnl" sz="1600" b="1">
                <a:latin typeface="Times New Roman" pitchFamily="18" charset="0"/>
              </a:rPr>
              <a:t>PREESCOLAR</a:t>
            </a:r>
          </a:p>
        </p:txBody>
      </p:sp>
      <p:sp>
        <p:nvSpPr>
          <p:cNvPr id="6149" name="Text Box 7"/>
          <p:cNvSpPr txBox="1">
            <a:spLocks noChangeArrowheads="1"/>
          </p:cNvSpPr>
          <p:nvPr/>
        </p:nvSpPr>
        <p:spPr bwMode="auto">
          <a:xfrm>
            <a:off x="1908175" y="4244975"/>
            <a:ext cx="1333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r>
              <a:rPr lang="es-ES_tradnl" sz="1600" b="1">
                <a:latin typeface="Times New Roman" pitchFamily="18" charset="0"/>
              </a:rPr>
              <a:t>BASICA</a:t>
            </a:r>
          </a:p>
        </p:txBody>
      </p:sp>
      <p:sp>
        <p:nvSpPr>
          <p:cNvPr id="6150" name="Text Box 8"/>
          <p:cNvSpPr txBox="1">
            <a:spLocks noChangeArrowheads="1"/>
          </p:cNvSpPr>
          <p:nvPr/>
        </p:nvSpPr>
        <p:spPr bwMode="auto">
          <a:xfrm>
            <a:off x="2051050" y="2854325"/>
            <a:ext cx="1152525"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endParaRPr lang="es-ES_tradnl" sz="1600" b="1">
              <a:latin typeface="Times New Roman" pitchFamily="18" charset="0"/>
            </a:endParaRPr>
          </a:p>
          <a:p>
            <a:pPr algn="ctr"/>
            <a:r>
              <a:rPr lang="es-ES_tradnl" sz="1600" b="1">
                <a:latin typeface="Times New Roman" pitchFamily="18" charset="0"/>
              </a:rPr>
              <a:t>Técnica</a:t>
            </a:r>
          </a:p>
          <a:p>
            <a:pPr algn="ctr"/>
            <a:r>
              <a:rPr lang="es-ES_tradnl" sz="1600" b="1">
                <a:latin typeface="Times New Roman" pitchFamily="18" charset="0"/>
              </a:rPr>
              <a:t>MEDIA</a:t>
            </a:r>
          </a:p>
          <a:p>
            <a:pPr algn="ctr"/>
            <a:r>
              <a:rPr lang="es-ES_tradnl" sz="1600" b="1">
                <a:latin typeface="Times New Roman" pitchFamily="18" charset="0"/>
              </a:rPr>
              <a:t>Académica</a:t>
            </a:r>
          </a:p>
          <a:p>
            <a:pPr algn="ctr"/>
            <a:r>
              <a:rPr lang="es-ES_tradnl" sz="1600" b="1">
                <a:latin typeface="Times New Roman" pitchFamily="18" charset="0"/>
              </a:rPr>
              <a:t> MEDIA</a:t>
            </a:r>
          </a:p>
        </p:txBody>
      </p:sp>
      <p:sp>
        <p:nvSpPr>
          <p:cNvPr id="6151" name="Text Box 9"/>
          <p:cNvSpPr txBox="1">
            <a:spLocks noChangeArrowheads="1"/>
          </p:cNvSpPr>
          <p:nvPr/>
        </p:nvSpPr>
        <p:spPr bwMode="auto">
          <a:xfrm>
            <a:off x="1979613" y="1846263"/>
            <a:ext cx="1800225"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r>
              <a:rPr lang="es-ES_tradnl" sz="1600" b="1">
                <a:latin typeface="Times New Roman" pitchFamily="18" charset="0"/>
              </a:rPr>
              <a:t>SUPERIOR:</a:t>
            </a:r>
            <a:endParaRPr lang="es-ES_tradnl" sz="1600">
              <a:latin typeface="Times New Roman" pitchFamily="18" charset="0"/>
            </a:endParaRPr>
          </a:p>
          <a:p>
            <a:r>
              <a:rPr lang="es-ES_tradnl" sz="1600">
                <a:latin typeface="Times New Roman" pitchFamily="18" charset="0"/>
              </a:rPr>
              <a:t>Universitaria</a:t>
            </a:r>
          </a:p>
          <a:p>
            <a:r>
              <a:rPr lang="es-ES_tradnl" sz="1600">
                <a:latin typeface="Times New Roman" pitchFamily="18" charset="0"/>
              </a:rPr>
              <a:t>Tecnológica</a:t>
            </a:r>
          </a:p>
          <a:p>
            <a:r>
              <a:rPr lang="es-ES_tradnl" sz="1600">
                <a:latin typeface="Times New Roman" pitchFamily="18" charset="0"/>
              </a:rPr>
              <a:t>Téc.Profesional</a:t>
            </a:r>
          </a:p>
        </p:txBody>
      </p:sp>
      <p:sp>
        <p:nvSpPr>
          <p:cNvPr id="6152" name="Text Box 10"/>
          <p:cNvSpPr txBox="1">
            <a:spLocks noChangeArrowheads="1"/>
          </p:cNvSpPr>
          <p:nvPr/>
        </p:nvSpPr>
        <p:spPr bwMode="auto">
          <a:xfrm>
            <a:off x="3817938" y="2062163"/>
            <a:ext cx="22669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lnSpc>
                <a:spcPct val="90000"/>
              </a:lnSpc>
            </a:pPr>
            <a:r>
              <a:rPr lang="es-ES_tradnl" sz="1600">
                <a:latin typeface="Times New Roman" pitchFamily="18" charset="0"/>
              </a:rPr>
              <a:t>FORMACION PROFESIONAL</a:t>
            </a:r>
          </a:p>
        </p:txBody>
      </p:sp>
      <p:pic>
        <p:nvPicPr>
          <p:cNvPr id="6153" name="Imagen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46500" y="2062163"/>
            <a:ext cx="511175"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pic>
      <p:sp>
        <p:nvSpPr>
          <p:cNvPr id="6154" name="Text Box 12"/>
          <p:cNvSpPr txBox="1">
            <a:spLocks noChangeArrowheads="1"/>
          </p:cNvSpPr>
          <p:nvPr/>
        </p:nvSpPr>
        <p:spPr bwMode="auto">
          <a:xfrm>
            <a:off x="3817938" y="3789363"/>
            <a:ext cx="19208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buFontTx/>
              <a:buChar char="•"/>
            </a:pPr>
            <a:r>
              <a:rPr lang="es-ES_tradnl" sz="1600">
                <a:latin typeface="Times New Roman" pitchFamily="18" charset="0"/>
              </a:rPr>
              <a:t>  ARTESANAL</a:t>
            </a:r>
          </a:p>
          <a:p>
            <a:pPr>
              <a:buFontTx/>
              <a:buChar char="•"/>
            </a:pPr>
            <a:r>
              <a:rPr lang="es-ES_tradnl" sz="1600">
                <a:latin typeface="Times New Roman" pitchFamily="18" charset="0"/>
              </a:rPr>
              <a:t>  ARTISTICO</a:t>
            </a:r>
          </a:p>
          <a:p>
            <a:pPr>
              <a:buFontTx/>
              <a:buChar char="•"/>
            </a:pPr>
            <a:r>
              <a:rPr lang="es-ES_tradnl" sz="1600">
                <a:latin typeface="Times New Roman" pitchFamily="18" charset="0"/>
              </a:rPr>
              <a:t>  RECREACIONAL</a:t>
            </a:r>
          </a:p>
        </p:txBody>
      </p:sp>
      <p:sp>
        <p:nvSpPr>
          <p:cNvPr id="6155" name="Text Box 13"/>
          <p:cNvSpPr txBox="1">
            <a:spLocks noChangeArrowheads="1"/>
          </p:cNvSpPr>
          <p:nvPr/>
        </p:nvSpPr>
        <p:spPr bwMode="auto">
          <a:xfrm>
            <a:off x="3746500" y="2781300"/>
            <a:ext cx="17065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buFontTx/>
              <a:buChar char="•"/>
            </a:pPr>
            <a:r>
              <a:rPr lang="es-ES_tradnl" sz="1600">
                <a:latin typeface="Times New Roman" pitchFamily="18" charset="0"/>
              </a:rPr>
              <a:t>OCUPACIONAL</a:t>
            </a:r>
          </a:p>
          <a:p>
            <a:pPr>
              <a:buFontTx/>
              <a:buChar char="•"/>
            </a:pPr>
            <a:r>
              <a:rPr lang="es-ES_tradnl" sz="1600">
                <a:latin typeface="Times New Roman" pitchFamily="18" charset="0"/>
              </a:rPr>
              <a:t>TECNICO</a:t>
            </a:r>
          </a:p>
        </p:txBody>
      </p:sp>
      <p:sp>
        <p:nvSpPr>
          <p:cNvPr id="6156" name="Line 14"/>
          <p:cNvSpPr>
            <a:spLocks noChangeShapeType="1"/>
          </p:cNvSpPr>
          <p:nvPr/>
        </p:nvSpPr>
        <p:spPr bwMode="auto">
          <a:xfrm>
            <a:off x="3563938" y="1630363"/>
            <a:ext cx="0" cy="33845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O"/>
          </a:p>
        </p:txBody>
      </p:sp>
      <p:sp>
        <p:nvSpPr>
          <p:cNvPr id="6157" name="Line 15"/>
          <p:cNvSpPr>
            <a:spLocks noChangeShapeType="1"/>
          </p:cNvSpPr>
          <p:nvPr/>
        </p:nvSpPr>
        <p:spPr bwMode="auto">
          <a:xfrm>
            <a:off x="6011863" y="1630363"/>
            <a:ext cx="0" cy="34559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O"/>
          </a:p>
        </p:txBody>
      </p:sp>
      <p:sp>
        <p:nvSpPr>
          <p:cNvPr id="6158" name="Line 16"/>
          <p:cNvSpPr>
            <a:spLocks noChangeShapeType="1"/>
          </p:cNvSpPr>
          <p:nvPr/>
        </p:nvSpPr>
        <p:spPr bwMode="auto">
          <a:xfrm>
            <a:off x="3563938" y="3717925"/>
            <a:ext cx="24479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O"/>
          </a:p>
        </p:txBody>
      </p:sp>
      <p:sp>
        <p:nvSpPr>
          <p:cNvPr id="6159" name="Oval 17"/>
          <p:cNvSpPr>
            <a:spLocks noChangeArrowheads="1"/>
          </p:cNvSpPr>
          <p:nvPr/>
        </p:nvSpPr>
        <p:spPr bwMode="auto">
          <a:xfrm>
            <a:off x="3492500" y="1628775"/>
            <a:ext cx="2519363" cy="2016125"/>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O"/>
          </a:p>
        </p:txBody>
      </p:sp>
      <p:sp>
        <p:nvSpPr>
          <p:cNvPr id="6160" name="Text Box 18"/>
          <p:cNvSpPr txBox="1">
            <a:spLocks noChangeArrowheads="1"/>
          </p:cNvSpPr>
          <p:nvPr/>
        </p:nvSpPr>
        <p:spPr bwMode="auto">
          <a:xfrm>
            <a:off x="1763713" y="1052513"/>
            <a:ext cx="1431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s-ES" b="1">
                <a:latin typeface="Tahoma" pitchFamily="34" charset="0"/>
              </a:rPr>
              <a:t>E. FORMAL</a:t>
            </a:r>
          </a:p>
        </p:txBody>
      </p:sp>
      <p:sp>
        <p:nvSpPr>
          <p:cNvPr id="6161" name="Text Box 19"/>
          <p:cNvSpPr txBox="1">
            <a:spLocks noChangeArrowheads="1"/>
          </p:cNvSpPr>
          <p:nvPr/>
        </p:nvSpPr>
        <p:spPr bwMode="auto">
          <a:xfrm>
            <a:off x="3563938" y="981075"/>
            <a:ext cx="19446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spcBef>
                <a:spcPct val="50000"/>
              </a:spcBef>
            </a:pPr>
            <a:r>
              <a:rPr lang="es-ES" b="1">
                <a:latin typeface="Tahoma" pitchFamily="34" charset="0"/>
              </a:rPr>
              <a:t>E. NO FORMAL</a:t>
            </a:r>
          </a:p>
        </p:txBody>
      </p:sp>
      <p:sp>
        <p:nvSpPr>
          <p:cNvPr id="5140" name="Rectangle 20"/>
          <p:cNvSpPr>
            <a:spLocks noChangeArrowheads="1"/>
          </p:cNvSpPr>
          <p:nvPr/>
        </p:nvSpPr>
        <p:spPr bwMode="auto">
          <a:xfrm>
            <a:off x="1042988" y="-242888"/>
            <a:ext cx="7797800" cy="1384301"/>
          </a:xfrm>
          <a:prstGeom prst="rect">
            <a:avLst/>
          </a:prstGeom>
          <a:noFill/>
          <a:ln w="9525">
            <a:noFill/>
            <a:miter lim="800000"/>
            <a:headEnd/>
            <a:tailEnd/>
          </a:ln>
          <a:effectLst/>
        </p:spPr>
        <p:txBody>
          <a:bodyPr anchor="ctr"/>
          <a:lstStyle/>
          <a:p>
            <a:pPr algn="ctr">
              <a:defRPr/>
            </a:pPr>
            <a:r>
              <a:rPr lang="es-ES" sz="3200" dirty="0">
                <a:solidFill>
                  <a:schemeClr val="tx2"/>
                </a:solidFill>
                <a:effectLst>
                  <a:outerShdw blurRad="38100" dist="38100" dir="2700000" algn="tl">
                    <a:srgbClr val="000000"/>
                  </a:outerShdw>
                </a:effectLst>
                <a:latin typeface="Arial" charset="0"/>
              </a:rPr>
              <a:t>El SENA EN EL SISTEMA EDUCATIVO</a:t>
            </a:r>
            <a:br>
              <a:rPr lang="es-ES" sz="3200" dirty="0">
                <a:solidFill>
                  <a:schemeClr val="tx2"/>
                </a:solidFill>
                <a:effectLst>
                  <a:outerShdw blurRad="38100" dist="38100" dir="2700000" algn="tl">
                    <a:srgbClr val="000000"/>
                  </a:outerShdw>
                </a:effectLst>
                <a:latin typeface="Arial" charset="0"/>
              </a:rPr>
            </a:br>
            <a:r>
              <a:rPr lang="es-ES" sz="3200" dirty="0">
                <a:solidFill>
                  <a:schemeClr val="tx2"/>
                </a:solidFill>
                <a:effectLst>
                  <a:outerShdw blurRad="38100" dist="38100" dir="2700000" algn="tl">
                    <a:srgbClr val="000000"/>
                  </a:outerShdw>
                </a:effectLst>
                <a:latin typeface="Arial" charset="0"/>
              </a:rPr>
              <a:t>Ley </a:t>
            </a:r>
            <a:r>
              <a:rPr lang="es-ES" sz="3200" dirty="0" smtClean="0">
                <a:solidFill>
                  <a:schemeClr val="tx2"/>
                </a:solidFill>
                <a:effectLst>
                  <a:outerShdw blurRad="38100" dist="38100" dir="2700000" algn="tl">
                    <a:srgbClr val="000000"/>
                  </a:outerShdw>
                </a:effectLst>
                <a:latin typeface="Arial" charset="0"/>
              </a:rPr>
              <a:t>115-Ley 119</a:t>
            </a:r>
            <a:endParaRPr lang="es-ES" sz="3200" dirty="0">
              <a:solidFill>
                <a:schemeClr val="tx2"/>
              </a:solidFill>
              <a:effectLst>
                <a:outerShdw blurRad="38100" dist="38100" dir="2700000" algn="tl">
                  <a:srgbClr val="000000"/>
                </a:outerShdw>
              </a:effectLst>
              <a:latin typeface="Arial" charset="0"/>
            </a:endParaRPr>
          </a:p>
        </p:txBody>
      </p:sp>
      <p:sp>
        <p:nvSpPr>
          <p:cNvPr id="6163" name="Text Box 21"/>
          <p:cNvSpPr txBox="1">
            <a:spLocks noChangeArrowheads="1"/>
          </p:cNvSpPr>
          <p:nvPr/>
        </p:nvSpPr>
        <p:spPr bwMode="auto">
          <a:xfrm>
            <a:off x="0" y="3068638"/>
            <a:ext cx="1581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s-ES">
                <a:latin typeface="Arial" charset="0"/>
              </a:rPr>
              <a:t>Secuencia </a:t>
            </a:r>
          </a:p>
          <a:p>
            <a:pPr eaLnBrk="1" hangingPunct="1"/>
            <a:r>
              <a:rPr lang="es-ES">
                <a:latin typeface="Arial" charset="0"/>
              </a:rPr>
              <a:t>ciclos lectivos</a:t>
            </a:r>
          </a:p>
        </p:txBody>
      </p:sp>
      <p:sp>
        <p:nvSpPr>
          <p:cNvPr id="6164" name="Text Box 22"/>
          <p:cNvSpPr txBox="1">
            <a:spLocks noChangeArrowheads="1"/>
          </p:cNvSpPr>
          <p:nvPr/>
        </p:nvSpPr>
        <p:spPr bwMode="auto">
          <a:xfrm>
            <a:off x="0" y="2276475"/>
            <a:ext cx="1835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spcBef>
                <a:spcPct val="50000"/>
              </a:spcBef>
            </a:pPr>
            <a:r>
              <a:rPr lang="es-ES">
                <a:latin typeface="Arial" charset="0"/>
              </a:rPr>
              <a:t>Organizada en niveles</a:t>
            </a:r>
          </a:p>
        </p:txBody>
      </p:sp>
      <p:sp>
        <p:nvSpPr>
          <p:cNvPr id="6165" name="Text Box 23"/>
          <p:cNvSpPr txBox="1">
            <a:spLocks noChangeArrowheads="1"/>
          </p:cNvSpPr>
          <p:nvPr/>
        </p:nvSpPr>
        <p:spPr bwMode="auto">
          <a:xfrm>
            <a:off x="0" y="3789363"/>
            <a:ext cx="1809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spcBef>
                <a:spcPct val="50000"/>
              </a:spcBef>
            </a:pPr>
            <a:r>
              <a:rPr lang="es-ES">
                <a:latin typeface="Arial" charset="0"/>
              </a:rPr>
              <a:t>Currículos progresivos</a:t>
            </a:r>
          </a:p>
        </p:txBody>
      </p:sp>
      <p:sp>
        <p:nvSpPr>
          <p:cNvPr id="6166" name="Text Box 24"/>
          <p:cNvSpPr txBox="1">
            <a:spLocks noChangeArrowheads="1"/>
          </p:cNvSpPr>
          <p:nvPr/>
        </p:nvSpPr>
        <p:spPr bwMode="auto">
          <a:xfrm>
            <a:off x="0" y="4652963"/>
            <a:ext cx="22288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s-ES">
                <a:latin typeface="Arial" charset="0"/>
              </a:rPr>
              <a:t>Conduce a </a:t>
            </a:r>
          </a:p>
          <a:p>
            <a:pPr eaLnBrk="1" hangingPunct="1"/>
            <a:r>
              <a:rPr lang="es-ES">
                <a:latin typeface="Arial" charset="0"/>
              </a:rPr>
              <a:t>grados y</a:t>
            </a:r>
          </a:p>
          <a:p>
            <a:pPr eaLnBrk="1" hangingPunct="1"/>
            <a:r>
              <a:rPr lang="es-ES">
                <a:latin typeface="Arial" charset="0"/>
              </a:rPr>
              <a:t>Títulos</a:t>
            </a:r>
          </a:p>
        </p:txBody>
      </p:sp>
      <p:sp>
        <p:nvSpPr>
          <p:cNvPr id="6167" name="Text Box 30"/>
          <p:cNvSpPr txBox="1">
            <a:spLocks noChangeArrowheads="1"/>
          </p:cNvSpPr>
          <p:nvPr/>
        </p:nvSpPr>
        <p:spPr bwMode="auto">
          <a:xfrm>
            <a:off x="3779838" y="5445125"/>
            <a:ext cx="412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s-ES">
                <a:latin typeface="Arial" charset="0"/>
              </a:rPr>
              <a:t>Fuera</a:t>
            </a:r>
            <a:r>
              <a:rPr lang="es-ES" b="1">
                <a:latin typeface="Arial" charset="0"/>
              </a:rPr>
              <a:t> </a:t>
            </a:r>
            <a:r>
              <a:rPr lang="es-ES">
                <a:latin typeface="Arial" charset="0"/>
              </a:rPr>
              <a:t>del sistema formal de educación</a:t>
            </a:r>
          </a:p>
        </p:txBody>
      </p:sp>
      <p:sp>
        <p:nvSpPr>
          <p:cNvPr id="6168" name="Text Box 31"/>
          <p:cNvSpPr txBox="1">
            <a:spLocks noChangeArrowheads="1"/>
          </p:cNvSpPr>
          <p:nvPr/>
        </p:nvSpPr>
        <p:spPr bwMode="auto">
          <a:xfrm>
            <a:off x="3779838" y="5157788"/>
            <a:ext cx="25193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spcBef>
                <a:spcPct val="50000"/>
              </a:spcBef>
            </a:pPr>
            <a:r>
              <a:rPr lang="es-ES" b="1">
                <a:latin typeface="Arial" charset="0"/>
              </a:rPr>
              <a:t>Para trabajadores</a:t>
            </a:r>
          </a:p>
        </p:txBody>
      </p:sp>
      <p:sp>
        <p:nvSpPr>
          <p:cNvPr id="6169" name="Text Box 32"/>
          <p:cNvSpPr txBox="1">
            <a:spLocks noChangeArrowheads="1"/>
          </p:cNvSpPr>
          <p:nvPr/>
        </p:nvSpPr>
        <p:spPr bwMode="auto">
          <a:xfrm>
            <a:off x="3779838" y="6237288"/>
            <a:ext cx="4197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s-ES">
                <a:latin typeface="Arial" charset="0"/>
              </a:rPr>
              <a:t>Desempeño de una </a:t>
            </a:r>
            <a:r>
              <a:rPr lang="es-ES" b="1">
                <a:latin typeface="Arial" charset="0"/>
              </a:rPr>
              <a:t>ocupación laboral</a:t>
            </a:r>
          </a:p>
        </p:txBody>
      </p:sp>
      <p:sp>
        <p:nvSpPr>
          <p:cNvPr id="6170" name="Text Box 33"/>
          <p:cNvSpPr txBox="1">
            <a:spLocks noChangeArrowheads="1"/>
          </p:cNvSpPr>
          <p:nvPr/>
        </p:nvSpPr>
        <p:spPr bwMode="auto">
          <a:xfrm>
            <a:off x="3779838" y="5876925"/>
            <a:ext cx="4540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s-ES">
                <a:latin typeface="Arial" charset="0"/>
              </a:rPr>
              <a:t>Sin sujeción al sistema de niveles y grados</a:t>
            </a:r>
          </a:p>
        </p:txBody>
      </p:sp>
      <p:sp>
        <p:nvSpPr>
          <p:cNvPr id="6171" name="Text Box 38"/>
          <p:cNvSpPr txBox="1">
            <a:spLocks noChangeArrowheads="1"/>
          </p:cNvSpPr>
          <p:nvPr/>
        </p:nvSpPr>
        <p:spPr bwMode="auto">
          <a:xfrm>
            <a:off x="3851275" y="6491288"/>
            <a:ext cx="1727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s-ES">
                <a:latin typeface="Arial" charset="0"/>
              </a:rPr>
              <a:t>Certificados</a:t>
            </a:r>
          </a:p>
        </p:txBody>
      </p:sp>
      <p:sp>
        <p:nvSpPr>
          <p:cNvPr id="6172" name="Line 40"/>
          <p:cNvSpPr>
            <a:spLocks noChangeShapeType="1"/>
          </p:cNvSpPr>
          <p:nvPr/>
        </p:nvSpPr>
        <p:spPr bwMode="auto">
          <a:xfrm>
            <a:off x="1692275" y="2997200"/>
            <a:ext cx="18716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O"/>
          </a:p>
        </p:txBody>
      </p:sp>
      <p:sp>
        <p:nvSpPr>
          <p:cNvPr id="6173" name="Line 41"/>
          <p:cNvSpPr>
            <a:spLocks noChangeShapeType="1"/>
          </p:cNvSpPr>
          <p:nvPr/>
        </p:nvSpPr>
        <p:spPr bwMode="auto">
          <a:xfrm>
            <a:off x="1692275" y="4149725"/>
            <a:ext cx="18716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O"/>
          </a:p>
        </p:txBody>
      </p:sp>
      <p:sp>
        <p:nvSpPr>
          <p:cNvPr id="6174" name="Line 42"/>
          <p:cNvSpPr>
            <a:spLocks noChangeShapeType="1"/>
          </p:cNvSpPr>
          <p:nvPr/>
        </p:nvSpPr>
        <p:spPr bwMode="auto">
          <a:xfrm>
            <a:off x="1692275" y="4581525"/>
            <a:ext cx="18716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O"/>
          </a:p>
        </p:txBody>
      </p:sp>
    </p:spTree>
    <p:extLst>
      <p:ext uri="{BB962C8B-B14F-4D97-AF65-F5344CB8AC3E}">
        <p14:creationId xmlns:p14="http://schemas.microsoft.com/office/powerpoint/2010/main" val="88604540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277813"/>
            <a:ext cx="8229600" cy="847725"/>
          </a:xfrm>
        </p:spPr>
        <p:txBody>
          <a:bodyPr/>
          <a:lstStyle/>
          <a:p>
            <a:pPr eaLnBrk="1" hangingPunct="1">
              <a:defRPr/>
            </a:pPr>
            <a:r>
              <a:rPr lang="es-ES" sz="2400" b="1" dirty="0" smtClean="0"/>
              <a:t>Por medio del cual se organiza el Sistema de Calidad de Formación para el </a:t>
            </a:r>
            <a:r>
              <a:rPr lang="es-ES" sz="2400" b="1" dirty="0" smtClean="0"/>
              <a:t>Trabajo a partir dela Ley 1064</a:t>
            </a:r>
            <a:endParaRPr lang="es-ES" sz="2400" b="1" dirty="0" smtClean="0"/>
          </a:p>
        </p:txBody>
      </p:sp>
      <p:sp>
        <p:nvSpPr>
          <p:cNvPr id="52228" name="Rectangle 4"/>
          <p:cNvSpPr>
            <a:spLocks noChangeArrowheads="1"/>
          </p:cNvSpPr>
          <p:nvPr/>
        </p:nvSpPr>
        <p:spPr bwMode="auto">
          <a:xfrm>
            <a:off x="250825" y="-1466850"/>
            <a:ext cx="7772400" cy="1181100"/>
          </a:xfrm>
          <a:prstGeom prst="rect">
            <a:avLst/>
          </a:prstGeom>
          <a:noFill/>
          <a:ln w="9525">
            <a:noFill/>
            <a:miter lim="800000"/>
            <a:headEnd/>
            <a:tailEnd/>
          </a:ln>
          <a:effectLst/>
        </p:spPr>
        <p:txBody>
          <a:bodyPr anchor="ctr"/>
          <a:lstStyle/>
          <a:p>
            <a:pPr algn="ctr">
              <a:defRPr/>
            </a:pPr>
            <a:endParaRPr lang="en-US" sz="4400">
              <a:solidFill>
                <a:schemeClr val="tx2"/>
              </a:solidFill>
              <a:effectLst>
                <a:outerShdw blurRad="38100" dist="38100" dir="2700000" algn="tl">
                  <a:srgbClr val="000000"/>
                </a:outerShdw>
              </a:effectLst>
              <a:latin typeface="Arial" charset="0"/>
            </a:endParaRPr>
          </a:p>
        </p:txBody>
      </p:sp>
      <p:sp>
        <p:nvSpPr>
          <p:cNvPr id="52229" name="Rectangle 5"/>
          <p:cNvSpPr>
            <a:spLocks noChangeArrowheads="1"/>
          </p:cNvSpPr>
          <p:nvPr/>
        </p:nvSpPr>
        <p:spPr bwMode="auto">
          <a:xfrm>
            <a:off x="539750" y="1196975"/>
            <a:ext cx="8081963" cy="5327650"/>
          </a:xfrm>
          <a:prstGeom prst="rect">
            <a:avLst/>
          </a:prstGeom>
          <a:noFill/>
          <a:ln w="9525">
            <a:noFill/>
            <a:miter lim="800000"/>
            <a:headEnd/>
            <a:tailEnd/>
          </a:ln>
          <a:effectLst/>
        </p:spPr>
        <p:txBody>
          <a:bodyPr/>
          <a:lstStyle/>
          <a:p>
            <a:pPr marL="342900" indent="-342900" algn="just">
              <a:spcBef>
                <a:spcPct val="20000"/>
              </a:spcBef>
              <a:buClr>
                <a:schemeClr val="hlink"/>
              </a:buClr>
              <a:buSzPct val="70000"/>
              <a:buFont typeface="Wingdings" pitchFamily="2" charset="2"/>
              <a:buChar char="u"/>
              <a:defRPr/>
            </a:pPr>
            <a:r>
              <a:rPr lang="es-ES" sz="1600" b="1">
                <a:effectLst>
                  <a:outerShdw blurRad="38100" dist="38100" dir="2700000" algn="tl">
                    <a:srgbClr val="000000"/>
                  </a:outerShdw>
                </a:effectLst>
              </a:rPr>
              <a:t>Artículo 4º.</a:t>
            </a:r>
            <a:r>
              <a:rPr lang="es-ES" sz="1600">
                <a:effectLst>
                  <a:outerShdw blurRad="38100" dist="38100" dir="2700000" algn="tl">
                    <a:srgbClr val="000000"/>
                  </a:outerShdw>
                </a:effectLst>
              </a:rPr>
              <a:t> </a:t>
            </a:r>
            <a:r>
              <a:rPr lang="es-ES" sz="1600" i="1">
                <a:effectLst>
                  <a:outerShdw blurRad="38100" dist="38100" dir="2700000" algn="tl">
                    <a:srgbClr val="000000"/>
                  </a:outerShdw>
                </a:effectLst>
              </a:rPr>
              <a:t>Programas e instituciones objeto de certificación</a:t>
            </a:r>
            <a:r>
              <a:rPr lang="es-ES" sz="1600">
                <a:effectLst>
                  <a:outerShdw blurRad="38100" dist="38100" dir="2700000" algn="tl">
                    <a:srgbClr val="000000"/>
                  </a:outerShdw>
                </a:effectLst>
              </a:rPr>
              <a:t>. Serán objeto de Certificación de Calidad de Formación para el Trabajo:</a:t>
            </a:r>
          </a:p>
          <a:p>
            <a:pPr marL="342900" indent="-342900" algn="just">
              <a:spcBef>
                <a:spcPct val="20000"/>
              </a:spcBef>
              <a:buClr>
                <a:schemeClr val="hlink"/>
              </a:buClr>
              <a:buSzPct val="70000"/>
              <a:buFont typeface="Wingdings" pitchFamily="2" charset="2"/>
              <a:buChar char="u"/>
              <a:defRPr/>
            </a:pPr>
            <a:r>
              <a:rPr lang="es-ES" sz="1600">
                <a:effectLst>
                  <a:outerShdw blurRad="38100" dist="38100" dir="2700000" algn="tl">
                    <a:srgbClr val="000000"/>
                  </a:outerShdw>
                </a:effectLst>
              </a:rPr>
              <a:t>4.1. Los programas de educación no formal orientados a la formación para el trabajo.</a:t>
            </a:r>
          </a:p>
          <a:p>
            <a:pPr marL="342900" indent="-342900" algn="just">
              <a:spcBef>
                <a:spcPct val="20000"/>
              </a:spcBef>
              <a:buClr>
                <a:schemeClr val="hlink"/>
              </a:buClr>
              <a:buSzPct val="70000"/>
              <a:buFont typeface="Wingdings" pitchFamily="2" charset="2"/>
              <a:buChar char="u"/>
              <a:defRPr/>
            </a:pPr>
            <a:r>
              <a:rPr lang="es-ES" sz="1600">
                <a:effectLst>
                  <a:outerShdw blurRad="38100" dist="38100" dir="2700000" algn="tl">
                    <a:srgbClr val="000000"/>
                  </a:outerShdw>
                </a:effectLst>
              </a:rPr>
              <a:t>4.2. </a:t>
            </a:r>
            <a:r>
              <a:rPr lang="es-ES" sz="1600" b="1">
                <a:effectLst>
                  <a:outerShdw blurRad="38100" dist="38100" dir="2700000" algn="tl">
                    <a:srgbClr val="000000"/>
                  </a:outerShdw>
                </a:effectLst>
              </a:rPr>
              <a:t>Los programas de educación media técnica</a:t>
            </a:r>
            <a:r>
              <a:rPr lang="es-ES" sz="1600">
                <a:effectLst>
                  <a:outerShdw blurRad="38100" dist="38100" dir="2700000" algn="tl">
                    <a:srgbClr val="000000"/>
                  </a:outerShdw>
                </a:effectLst>
              </a:rPr>
              <a:t> que sean de formación para el trabajo.</a:t>
            </a:r>
          </a:p>
          <a:p>
            <a:pPr marL="342900" indent="-342900" algn="just">
              <a:spcBef>
                <a:spcPct val="20000"/>
              </a:spcBef>
              <a:buClr>
                <a:schemeClr val="hlink"/>
              </a:buClr>
              <a:buSzPct val="70000"/>
              <a:buFont typeface="Wingdings" pitchFamily="2" charset="2"/>
              <a:buChar char="u"/>
              <a:defRPr/>
            </a:pPr>
            <a:r>
              <a:rPr lang="es-ES" sz="1600">
                <a:effectLst>
                  <a:outerShdw blurRad="38100" dist="38100" dir="2700000" algn="tl">
                    <a:srgbClr val="000000"/>
                  </a:outerShdw>
                </a:effectLst>
              </a:rPr>
              <a:t>4.3. </a:t>
            </a:r>
            <a:r>
              <a:rPr lang="es-ES" sz="1600" b="1">
                <a:effectLst>
                  <a:outerShdw blurRad="38100" dist="38100" dir="2700000" algn="tl">
                    <a:srgbClr val="000000"/>
                  </a:outerShdw>
                </a:effectLst>
              </a:rPr>
              <a:t>Los programas técnicos profesionales y tecnológicos de educación superior</a:t>
            </a:r>
            <a:r>
              <a:rPr lang="es-ES" sz="1600">
                <a:effectLst>
                  <a:outerShdw blurRad="38100" dist="38100" dir="2700000" algn="tl">
                    <a:srgbClr val="000000"/>
                  </a:outerShdw>
                </a:effectLst>
              </a:rPr>
              <a:t> que cuenten con registro calificado otorgado por el Ministerio de Educación Nacional y que sean de formación para el trabajo.</a:t>
            </a:r>
          </a:p>
          <a:p>
            <a:pPr marL="342900" indent="-342900" algn="just">
              <a:spcBef>
                <a:spcPct val="20000"/>
              </a:spcBef>
              <a:buClr>
                <a:schemeClr val="hlink"/>
              </a:buClr>
              <a:buSzPct val="70000"/>
              <a:buFont typeface="Wingdings" pitchFamily="2" charset="2"/>
              <a:buChar char="u"/>
              <a:defRPr/>
            </a:pPr>
            <a:r>
              <a:rPr lang="es-ES" sz="1600">
                <a:effectLst>
                  <a:outerShdw blurRad="38100" dist="38100" dir="2700000" algn="tl">
                    <a:srgbClr val="000000"/>
                  </a:outerShdw>
                </a:effectLst>
              </a:rPr>
              <a:t>4.4. Los programas desarrollados por las empresas para efectos del reconocimiento del contrato de aprendizaje.</a:t>
            </a:r>
          </a:p>
          <a:p>
            <a:pPr marL="342900" indent="-342900" algn="just">
              <a:spcBef>
                <a:spcPct val="20000"/>
              </a:spcBef>
              <a:buClr>
                <a:schemeClr val="hlink"/>
              </a:buClr>
              <a:buSzPct val="70000"/>
              <a:buFont typeface="Wingdings" pitchFamily="2" charset="2"/>
              <a:buChar char="u"/>
              <a:defRPr/>
            </a:pPr>
            <a:r>
              <a:rPr lang="es-ES" sz="1600">
                <a:effectLst>
                  <a:outerShdw blurRad="38100" dist="38100" dir="2700000" algn="tl">
                    <a:srgbClr val="000000"/>
                  </a:outerShdw>
                </a:effectLst>
              </a:rPr>
              <a:t>4.5. Las instituciones reconocidas como entidades educativas de educación no formal y de educación media técnica, las cajas de compensación familiar o las instituciones de educación no formal que estas crean para prestar servicios de formación para el trabajo, las empresas que desarrollen procesos de formación organizados y sistemáticos para sus trabajadores actuales o potenciales, que ofrecen programas de formación para el trabajo y que hayan obtenido la certificación del SCAFT de por lo menos el 50% de sus programas.</a:t>
            </a:r>
            <a:endParaRPr lang="en-US" sz="1600">
              <a:effectLst>
                <a:outerShdw blurRad="38100" dist="38100" dir="2700000" algn="tl">
                  <a:srgbClr val="000000"/>
                </a:outerShdw>
              </a:effectLst>
            </a:endParaRPr>
          </a:p>
        </p:txBody>
      </p:sp>
    </p:spTree>
    <p:extLst>
      <p:ext uri="{BB962C8B-B14F-4D97-AF65-F5344CB8AC3E}">
        <p14:creationId xmlns:p14="http://schemas.microsoft.com/office/powerpoint/2010/main" val="913350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468313" y="0"/>
            <a:ext cx="8675687" cy="1384300"/>
          </a:xfrm>
          <a:prstGeom prst="rect">
            <a:avLst/>
          </a:prstGeom>
          <a:noFill/>
          <a:ln w="9525">
            <a:noFill/>
            <a:miter lim="800000"/>
            <a:headEnd/>
            <a:tailEnd/>
          </a:ln>
          <a:effectLst/>
        </p:spPr>
        <p:txBody>
          <a:bodyPr anchor="ctr"/>
          <a:lstStyle/>
          <a:p>
            <a:pPr algn="ctr">
              <a:defRPr/>
            </a:pPr>
            <a:r>
              <a:rPr lang="es-ES" sz="3200">
                <a:solidFill>
                  <a:schemeClr val="tx2"/>
                </a:solidFill>
                <a:effectLst>
                  <a:outerShdw blurRad="38100" dist="38100" dir="2700000" algn="tl">
                    <a:srgbClr val="000000"/>
                  </a:outerShdw>
                </a:effectLst>
                <a:latin typeface="Arial" charset="0"/>
              </a:rPr>
              <a:t>SISTEMA DE FORMACIÓN PARA EL TRABAJO</a:t>
            </a:r>
            <a:r>
              <a:rPr lang="es-ES" sz="2400">
                <a:solidFill>
                  <a:schemeClr val="tx2"/>
                </a:solidFill>
                <a:effectLst>
                  <a:outerShdw blurRad="38100" dist="38100" dir="2700000" algn="tl">
                    <a:srgbClr val="000000"/>
                  </a:outerShdw>
                </a:effectLst>
                <a:latin typeface="Arial" charset="0"/>
              </a:rPr>
              <a:t/>
            </a:r>
            <a:br>
              <a:rPr lang="es-ES" sz="2400">
                <a:solidFill>
                  <a:schemeClr val="tx2"/>
                </a:solidFill>
                <a:effectLst>
                  <a:outerShdw blurRad="38100" dist="38100" dir="2700000" algn="tl">
                    <a:srgbClr val="000000"/>
                  </a:outerShdw>
                </a:effectLst>
                <a:latin typeface="Arial" charset="0"/>
              </a:rPr>
            </a:br>
            <a:r>
              <a:rPr lang="es-ES" sz="2400">
                <a:solidFill>
                  <a:schemeClr val="tx2"/>
                </a:solidFill>
                <a:effectLst>
                  <a:outerShdw blurRad="38100" dist="38100" dir="2700000" algn="tl">
                    <a:srgbClr val="000000"/>
                  </a:outerShdw>
                </a:effectLst>
                <a:latin typeface="Arial" charset="0"/>
              </a:rPr>
              <a:t> </a:t>
            </a:r>
            <a:r>
              <a:rPr lang="es-ES_tradnl" sz="2400">
                <a:latin typeface="Arial" charset="0"/>
              </a:rPr>
              <a:t>Ley 1064 de 2006</a:t>
            </a:r>
            <a:endParaRPr lang="es-ES" sz="2400">
              <a:latin typeface="Arial" charset="0"/>
            </a:endParaRPr>
          </a:p>
        </p:txBody>
      </p:sp>
      <p:sp>
        <p:nvSpPr>
          <p:cNvPr id="11267" name="Rectangle 5"/>
          <p:cNvSpPr>
            <a:spLocks noChangeArrowheads="1"/>
          </p:cNvSpPr>
          <p:nvPr/>
        </p:nvSpPr>
        <p:spPr bwMode="auto">
          <a:xfrm>
            <a:off x="1692275" y="2349500"/>
            <a:ext cx="5759450" cy="34559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s-CO" sz="2400">
              <a:solidFill>
                <a:srgbClr val="996633"/>
              </a:solidFill>
              <a:latin typeface="Times New Roman" pitchFamily="18" charset="0"/>
            </a:endParaRPr>
          </a:p>
        </p:txBody>
      </p:sp>
      <p:sp>
        <p:nvSpPr>
          <p:cNvPr id="11268" name="Text Box 6"/>
          <p:cNvSpPr txBox="1">
            <a:spLocks noChangeArrowheads="1"/>
          </p:cNvSpPr>
          <p:nvPr/>
        </p:nvSpPr>
        <p:spPr bwMode="auto">
          <a:xfrm>
            <a:off x="6084888" y="3068638"/>
            <a:ext cx="1123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50000"/>
              </a:spcBef>
            </a:pPr>
            <a:r>
              <a:rPr lang="es-ES_tradnl" sz="1400">
                <a:latin typeface="Times New Roman" pitchFamily="18" charset="0"/>
              </a:rPr>
              <a:t>Ed. Informal</a:t>
            </a:r>
          </a:p>
        </p:txBody>
      </p:sp>
      <p:sp>
        <p:nvSpPr>
          <p:cNvPr id="11269" name="Text Box 7"/>
          <p:cNvSpPr txBox="1">
            <a:spLocks noChangeArrowheads="1"/>
          </p:cNvSpPr>
          <p:nvPr/>
        </p:nvSpPr>
        <p:spPr bwMode="auto">
          <a:xfrm>
            <a:off x="1476375" y="5300663"/>
            <a:ext cx="23050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spcBef>
                <a:spcPct val="50000"/>
              </a:spcBef>
            </a:pPr>
            <a:r>
              <a:rPr lang="es-ES_tradnl" sz="1600" b="1">
                <a:latin typeface="Times New Roman" pitchFamily="18" charset="0"/>
              </a:rPr>
              <a:t>PREESCOLAR</a:t>
            </a:r>
          </a:p>
        </p:txBody>
      </p:sp>
      <p:sp>
        <p:nvSpPr>
          <p:cNvPr id="11270" name="Text Box 8"/>
          <p:cNvSpPr txBox="1">
            <a:spLocks noChangeArrowheads="1"/>
          </p:cNvSpPr>
          <p:nvPr/>
        </p:nvSpPr>
        <p:spPr bwMode="auto">
          <a:xfrm>
            <a:off x="1908175" y="4964113"/>
            <a:ext cx="1333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r>
              <a:rPr lang="es-ES_tradnl" sz="1600" b="1">
                <a:latin typeface="Times New Roman" pitchFamily="18" charset="0"/>
              </a:rPr>
              <a:t>BASICA</a:t>
            </a:r>
          </a:p>
        </p:txBody>
      </p:sp>
      <p:sp>
        <p:nvSpPr>
          <p:cNvPr id="11271" name="Text Box 9"/>
          <p:cNvSpPr txBox="1">
            <a:spLocks noChangeArrowheads="1"/>
          </p:cNvSpPr>
          <p:nvPr/>
        </p:nvSpPr>
        <p:spPr bwMode="auto">
          <a:xfrm>
            <a:off x="2051050" y="3573463"/>
            <a:ext cx="1152525"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endParaRPr lang="es-ES_tradnl" sz="1600" b="1">
              <a:latin typeface="Times New Roman" pitchFamily="18" charset="0"/>
            </a:endParaRPr>
          </a:p>
          <a:p>
            <a:pPr algn="ctr"/>
            <a:r>
              <a:rPr lang="es-ES_tradnl" sz="1600" b="1">
                <a:latin typeface="Times New Roman" pitchFamily="18" charset="0"/>
              </a:rPr>
              <a:t>Técnica</a:t>
            </a:r>
          </a:p>
          <a:p>
            <a:pPr algn="ctr"/>
            <a:r>
              <a:rPr lang="es-ES_tradnl" sz="1600" b="1">
                <a:latin typeface="Times New Roman" pitchFamily="18" charset="0"/>
              </a:rPr>
              <a:t>MEDIA</a:t>
            </a:r>
          </a:p>
          <a:p>
            <a:pPr algn="ctr"/>
            <a:r>
              <a:rPr lang="es-ES_tradnl" sz="1600" b="1">
                <a:latin typeface="Times New Roman" pitchFamily="18" charset="0"/>
              </a:rPr>
              <a:t>Académica</a:t>
            </a:r>
          </a:p>
          <a:p>
            <a:pPr algn="ctr"/>
            <a:r>
              <a:rPr lang="es-ES_tradnl" sz="1600" b="1">
                <a:latin typeface="Times New Roman" pitchFamily="18" charset="0"/>
              </a:rPr>
              <a:t> MEDIA</a:t>
            </a:r>
          </a:p>
        </p:txBody>
      </p:sp>
      <p:sp>
        <p:nvSpPr>
          <p:cNvPr id="11272" name="Text Box 10"/>
          <p:cNvSpPr txBox="1">
            <a:spLocks noChangeArrowheads="1"/>
          </p:cNvSpPr>
          <p:nvPr/>
        </p:nvSpPr>
        <p:spPr bwMode="auto">
          <a:xfrm>
            <a:off x="1979613" y="2565400"/>
            <a:ext cx="1800225"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r>
              <a:rPr lang="es-ES_tradnl" sz="1600" b="1">
                <a:latin typeface="Times New Roman" pitchFamily="18" charset="0"/>
              </a:rPr>
              <a:t>SUPERIOR:</a:t>
            </a:r>
            <a:endParaRPr lang="es-ES_tradnl" sz="1600">
              <a:latin typeface="Times New Roman" pitchFamily="18" charset="0"/>
            </a:endParaRPr>
          </a:p>
          <a:p>
            <a:r>
              <a:rPr lang="es-ES_tradnl" sz="1600">
                <a:latin typeface="Times New Roman" pitchFamily="18" charset="0"/>
              </a:rPr>
              <a:t>Universitaria</a:t>
            </a:r>
          </a:p>
          <a:p>
            <a:r>
              <a:rPr lang="es-ES_tradnl" sz="1600">
                <a:latin typeface="Times New Roman" pitchFamily="18" charset="0"/>
              </a:rPr>
              <a:t>Tecnológica</a:t>
            </a:r>
          </a:p>
          <a:p>
            <a:r>
              <a:rPr lang="es-ES_tradnl" sz="1600">
                <a:latin typeface="Times New Roman" pitchFamily="18" charset="0"/>
              </a:rPr>
              <a:t>Téc.Profesional</a:t>
            </a:r>
          </a:p>
        </p:txBody>
      </p:sp>
      <p:sp>
        <p:nvSpPr>
          <p:cNvPr id="11273" name="Text Box 11"/>
          <p:cNvSpPr txBox="1">
            <a:spLocks noChangeArrowheads="1"/>
          </p:cNvSpPr>
          <p:nvPr/>
        </p:nvSpPr>
        <p:spPr bwMode="auto">
          <a:xfrm>
            <a:off x="3817938" y="2781300"/>
            <a:ext cx="22669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lgn="ctr">
              <a:lnSpc>
                <a:spcPct val="90000"/>
              </a:lnSpc>
            </a:pPr>
            <a:r>
              <a:rPr lang="es-ES_tradnl" sz="1600">
                <a:latin typeface="Times New Roman" pitchFamily="18" charset="0"/>
              </a:rPr>
              <a:t>FORMACION PROFESIONAL</a:t>
            </a:r>
          </a:p>
        </p:txBody>
      </p:sp>
      <p:pic>
        <p:nvPicPr>
          <p:cNvPr id="11274" name="Imagen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46500" y="2781300"/>
            <a:ext cx="511175"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pic>
      <p:sp>
        <p:nvSpPr>
          <p:cNvPr id="11275" name="Text Box 13"/>
          <p:cNvSpPr txBox="1">
            <a:spLocks noChangeArrowheads="1"/>
          </p:cNvSpPr>
          <p:nvPr/>
        </p:nvSpPr>
        <p:spPr bwMode="auto">
          <a:xfrm>
            <a:off x="3817938" y="4508500"/>
            <a:ext cx="19208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buFontTx/>
              <a:buChar char="•"/>
            </a:pPr>
            <a:r>
              <a:rPr lang="es-ES_tradnl" sz="1600">
                <a:latin typeface="Times New Roman" pitchFamily="18" charset="0"/>
              </a:rPr>
              <a:t>  ARTESANAL</a:t>
            </a:r>
          </a:p>
          <a:p>
            <a:pPr>
              <a:buFontTx/>
              <a:buChar char="•"/>
            </a:pPr>
            <a:r>
              <a:rPr lang="es-ES_tradnl" sz="1600">
                <a:latin typeface="Times New Roman" pitchFamily="18" charset="0"/>
              </a:rPr>
              <a:t>  ARTISTICO</a:t>
            </a:r>
          </a:p>
          <a:p>
            <a:pPr>
              <a:buFontTx/>
              <a:buChar char="•"/>
            </a:pPr>
            <a:r>
              <a:rPr lang="es-ES_tradnl" sz="1600">
                <a:latin typeface="Times New Roman" pitchFamily="18" charset="0"/>
              </a:rPr>
              <a:t>  RECREACIONAL</a:t>
            </a:r>
          </a:p>
        </p:txBody>
      </p:sp>
      <p:sp>
        <p:nvSpPr>
          <p:cNvPr id="11276" name="Text Box 14"/>
          <p:cNvSpPr txBox="1">
            <a:spLocks noChangeArrowheads="1"/>
          </p:cNvSpPr>
          <p:nvPr/>
        </p:nvSpPr>
        <p:spPr bwMode="auto">
          <a:xfrm>
            <a:off x="3746500" y="3500438"/>
            <a:ext cx="17065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a:buFontTx/>
              <a:buChar char="•"/>
            </a:pPr>
            <a:r>
              <a:rPr lang="es-ES_tradnl" sz="1600">
                <a:latin typeface="Times New Roman" pitchFamily="18" charset="0"/>
              </a:rPr>
              <a:t>OCUPACIONAL</a:t>
            </a:r>
          </a:p>
          <a:p>
            <a:pPr>
              <a:buFontTx/>
              <a:buChar char="•"/>
            </a:pPr>
            <a:r>
              <a:rPr lang="es-ES_tradnl" sz="1600">
                <a:latin typeface="Times New Roman" pitchFamily="18" charset="0"/>
              </a:rPr>
              <a:t>TECNICO</a:t>
            </a:r>
          </a:p>
        </p:txBody>
      </p:sp>
      <p:sp>
        <p:nvSpPr>
          <p:cNvPr id="11277" name="Line 15"/>
          <p:cNvSpPr>
            <a:spLocks noChangeShapeType="1"/>
          </p:cNvSpPr>
          <p:nvPr/>
        </p:nvSpPr>
        <p:spPr bwMode="auto">
          <a:xfrm>
            <a:off x="3563938" y="2349500"/>
            <a:ext cx="0" cy="33845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O"/>
          </a:p>
        </p:txBody>
      </p:sp>
      <p:sp>
        <p:nvSpPr>
          <p:cNvPr id="11278" name="Line 16"/>
          <p:cNvSpPr>
            <a:spLocks noChangeShapeType="1"/>
          </p:cNvSpPr>
          <p:nvPr/>
        </p:nvSpPr>
        <p:spPr bwMode="auto">
          <a:xfrm>
            <a:off x="6011863" y="2349500"/>
            <a:ext cx="0" cy="34559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O"/>
          </a:p>
        </p:txBody>
      </p:sp>
      <p:sp>
        <p:nvSpPr>
          <p:cNvPr id="11279" name="Line 17"/>
          <p:cNvSpPr>
            <a:spLocks noChangeShapeType="1"/>
          </p:cNvSpPr>
          <p:nvPr/>
        </p:nvSpPr>
        <p:spPr bwMode="auto">
          <a:xfrm>
            <a:off x="3563938" y="4437063"/>
            <a:ext cx="24479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O"/>
          </a:p>
        </p:txBody>
      </p:sp>
      <p:sp>
        <p:nvSpPr>
          <p:cNvPr id="11280" name="Oval 18"/>
          <p:cNvSpPr>
            <a:spLocks noChangeArrowheads="1"/>
          </p:cNvSpPr>
          <p:nvPr/>
        </p:nvSpPr>
        <p:spPr bwMode="auto">
          <a:xfrm>
            <a:off x="1187450" y="2276475"/>
            <a:ext cx="4897438" cy="2232025"/>
          </a:xfrm>
          <a:prstGeom prst="ellipse">
            <a:avLst/>
          </a:prstGeom>
          <a:noFill/>
          <a:ln w="571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CO"/>
          </a:p>
        </p:txBody>
      </p:sp>
      <p:sp>
        <p:nvSpPr>
          <p:cNvPr id="11281" name="Text Box 19"/>
          <p:cNvSpPr txBox="1">
            <a:spLocks noChangeArrowheads="1"/>
          </p:cNvSpPr>
          <p:nvPr/>
        </p:nvSpPr>
        <p:spPr bwMode="auto">
          <a:xfrm>
            <a:off x="1671638" y="1716088"/>
            <a:ext cx="1431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r>
              <a:rPr lang="es-ES" b="1">
                <a:latin typeface="Tahoma" pitchFamily="34" charset="0"/>
              </a:rPr>
              <a:t>E. FORMAL</a:t>
            </a:r>
          </a:p>
        </p:txBody>
      </p:sp>
      <p:sp>
        <p:nvSpPr>
          <p:cNvPr id="11282" name="Text Box 20"/>
          <p:cNvSpPr txBox="1">
            <a:spLocks noChangeArrowheads="1"/>
          </p:cNvSpPr>
          <p:nvPr/>
        </p:nvSpPr>
        <p:spPr bwMode="auto">
          <a:xfrm>
            <a:off x="3563938" y="1700213"/>
            <a:ext cx="31686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eaLnBrk="1" hangingPunct="1">
              <a:spcBef>
                <a:spcPct val="50000"/>
              </a:spcBef>
            </a:pPr>
            <a:r>
              <a:rPr lang="es-ES" b="1">
                <a:latin typeface="Tahoma" pitchFamily="34" charset="0"/>
              </a:rPr>
              <a:t>E. PARA EL TRABAJO Y DESARROLLO HUMANO</a:t>
            </a:r>
          </a:p>
        </p:txBody>
      </p:sp>
      <p:sp>
        <p:nvSpPr>
          <p:cNvPr id="11283" name="Line 22"/>
          <p:cNvSpPr>
            <a:spLocks noChangeShapeType="1"/>
          </p:cNvSpPr>
          <p:nvPr/>
        </p:nvSpPr>
        <p:spPr bwMode="auto">
          <a:xfrm>
            <a:off x="1692275" y="3644900"/>
            <a:ext cx="18716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O"/>
          </a:p>
        </p:txBody>
      </p:sp>
      <p:sp>
        <p:nvSpPr>
          <p:cNvPr id="11284" name="Line 23"/>
          <p:cNvSpPr>
            <a:spLocks noChangeShapeType="1"/>
          </p:cNvSpPr>
          <p:nvPr/>
        </p:nvSpPr>
        <p:spPr bwMode="auto">
          <a:xfrm>
            <a:off x="1692275" y="4941888"/>
            <a:ext cx="18716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O"/>
          </a:p>
        </p:txBody>
      </p:sp>
      <p:sp>
        <p:nvSpPr>
          <p:cNvPr id="11285" name="Line 24"/>
          <p:cNvSpPr>
            <a:spLocks noChangeShapeType="1"/>
          </p:cNvSpPr>
          <p:nvPr/>
        </p:nvSpPr>
        <p:spPr bwMode="auto">
          <a:xfrm>
            <a:off x="1692275" y="5300663"/>
            <a:ext cx="18716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O"/>
          </a:p>
        </p:txBody>
      </p:sp>
    </p:spTree>
    <p:extLst>
      <p:ext uri="{BB962C8B-B14F-4D97-AF65-F5344CB8AC3E}">
        <p14:creationId xmlns:p14="http://schemas.microsoft.com/office/powerpoint/2010/main" val="55653101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347864" y="721104"/>
            <a:ext cx="2232248" cy="584775"/>
          </a:xfrm>
          <a:prstGeom prst="rect">
            <a:avLst/>
          </a:prstGeom>
          <a:noFill/>
        </p:spPr>
        <p:txBody>
          <a:bodyPr wrap="square" rtlCol="0">
            <a:spAutoFit/>
          </a:bodyPr>
          <a:lstStyle/>
          <a:p>
            <a:r>
              <a:rPr lang="es-CO"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MODELO</a:t>
            </a:r>
            <a:r>
              <a:rPr lang="es-CO"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p>
        </p:txBody>
      </p:sp>
      <p:sp>
        <p:nvSpPr>
          <p:cNvPr id="5" name="4 CuadroTexto"/>
          <p:cNvSpPr txBox="1"/>
          <p:nvPr/>
        </p:nvSpPr>
        <p:spPr>
          <a:xfrm>
            <a:off x="800622" y="1910954"/>
            <a:ext cx="5736964" cy="738664"/>
          </a:xfrm>
          <a:prstGeom prst="rect">
            <a:avLst/>
          </a:prstGeom>
          <a:noFill/>
        </p:spPr>
        <p:txBody>
          <a:bodyPr wrap="square" rtlCol="0">
            <a:spAutoFit/>
          </a:bodyPr>
          <a:lstStyle/>
          <a:p>
            <a:r>
              <a:rPr lang="es-CO" sz="2400" dirty="0" smtClean="0"/>
              <a:t>Marco de referencia</a:t>
            </a:r>
          </a:p>
          <a:p>
            <a:pPr algn="r"/>
            <a:endParaRPr lang="es-CO" dirty="0"/>
          </a:p>
        </p:txBody>
      </p:sp>
      <p:sp>
        <p:nvSpPr>
          <p:cNvPr id="7" name="6 Rectángulo"/>
          <p:cNvSpPr/>
          <p:nvPr/>
        </p:nvSpPr>
        <p:spPr>
          <a:xfrm>
            <a:off x="725266" y="1412776"/>
            <a:ext cx="7684499" cy="461665"/>
          </a:xfrm>
          <a:prstGeom prst="rect">
            <a:avLst/>
          </a:prstGeom>
        </p:spPr>
        <p:txBody>
          <a:bodyPr wrap="square">
            <a:spAutoFit/>
          </a:bodyPr>
          <a:lstStyle/>
          <a:p>
            <a:pPr lvl="0" algn="r"/>
            <a:r>
              <a:rPr lang="es-CO" sz="2400" dirty="0">
                <a:solidFill>
                  <a:prstClr val="black"/>
                </a:solidFill>
              </a:rPr>
              <a:t>Imagen o representación de un conjunto de relaciones</a:t>
            </a:r>
          </a:p>
        </p:txBody>
      </p:sp>
      <p:sp>
        <p:nvSpPr>
          <p:cNvPr id="8" name="7 CuadroTexto"/>
          <p:cNvSpPr txBox="1"/>
          <p:nvPr/>
        </p:nvSpPr>
        <p:spPr>
          <a:xfrm>
            <a:off x="806037" y="2636912"/>
            <a:ext cx="6336704" cy="1200329"/>
          </a:xfrm>
          <a:prstGeom prst="rect">
            <a:avLst/>
          </a:prstGeom>
          <a:noFill/>
        </p:spPr>
        <p:txBody>
          <a:bodyPr wrap="square" rtlCol="0">
            <a:spAutoFit/>
          </a:bodyPr>
          <a:lstStyle/>
          <a:p>
            <a:r>
              <a:rPr lang="es-CO" sz="2400" dirty="0" smtClean="0"/>
              <a:t>Patrón conceptual- principios –lineamientos</a:t>
            </a:r>
          </a:p>
          <a:p>
            <a:endParaRPr lang="es-CO" sz="2400" dirty="0" smtClean="0"/>
          </a:p>
          <a:p>
            <a:r>
              <a:rPr lang="es-CO" sz="2400" dirty="0" smtClean="0"/>
              <a:t>Paradigma</a:t>
            </a:r>
            <a:endParaRPr lang="es-CO" sz="2400" dirty="0"/>
          </a:p>
        </p:txBody>
      </p:sp>
      <p:sp>
        <p:nvSpPr>
          <p:cNvPr id="10" name="9 Flecha abajo"/>
          <p:cNvSpPr/>
          <p:nvPr/>
        </p:nvSpPr>
        <p:spPr>
          <a:xfrm>
            <a:off x="3712035" y="3501008"/>
            <a:ext cx="2769689"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para</a:t>
            </a:r>
            <a:endParaRPr lang="es-CO" dirty="0"/>
          </a:p>
        </p:txBody>
      </p:sp>
      <p:sp>
        <p:nvSpPr>
          <p:cNvPr id="11" name="10 CuadroTexto"/>
          <p:cNvSpPr txBox="1"/>
          <p:nvPr/>
        </p:nvSpPr>
        <p:spPr>
          <a:xfrm>
            <a:off x="323528" y="4005064"/>
            <a:ext cx="8640960" cy="2308324"/>
          </a:xfrm>
          <a:prstGeom prst="rect">
            <a:avLst/>
          </a:prstGeom>
          <a:noFill/>
        </p:spPr>
        <p:txBody>
          <a:bodyPr wrap="square" rtlCol="0">
            <a:spAutoFit/>
          </a:bodyPr>
          <a:lstStyle/>
          <a:p>
            <a:r>
              <a:rPr lang="es-CO" sz="2400" b="1" i="1" dirty="0" smtClean="0"/>
              <a:t>Facilitar</a:t>
            </a:r>
          </a:p>
          <a:p>
            <a:pPr marL="342900" indent="-342900">
              <a:buFont typeface="Arial" pitchFamily="34" charset="0"/>
              <a:buChar char="•"/>
            </a:pPr>
            <a:r>
              <a:rPr lang="es-CO" sz="2400" dirty="0" smtClean="0"/>
              <a:t> la comprensión o el entendimiento del fenómeno u objeto</a:t>
            </a:r>
          </a:p>
          <a:p>
            <a:pPr marL="342900" indent="-342900">
              <a:buFont typeface="Arial" pitchFamily="34" charset="0"/>
              <a:buChar char="•"/>
            </a:pPr>
            <a:r>
              <a:rPr lang="es-CO" sz="2400" dirty="0" smtClean="0"/>
              <a:t>El compromiso y la actuación de una comunidad o colectivo</a:t>
            </a:r>
          </a:p>
          <a:p>
            <a:pPr marL="342900" indent="-342900">
              <a:buFont typeface="Arial" pitchFamily="34" charset="0"/>
              <a:buChar char="•"/>
            </a:pPr>
            <a:r>
              <a:rPr lang="es-CO" sz="2400" dirty="0" smtClean="0"/>
              <a:t>El quehacer- la práctica</a:t>
            </a:r>
          </a:p>
          <a:p>
            <a:r>
              <a:rPr lang="es-CO" sz="2400" dirty="0" smtClean="0"/>
              <a:t> </a:t>
            </a:r>
            <a:endParaRPr lang="es-CO" sz="2400" dirty="0"/>
          </a:p>
        </p:txBody>
      </p:sp>
    </p:spTree>
    <p:extLst>
      <p:ext uri="{BB962C8B-B14F-4D97-AF65-F5344CB8AC3E}">
        <p14:creationId xmlns:p14="http://schemas.microsoft.com/office/powerpoint/2010/main" val="1227300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03036" y="1506528"/>
            <a:ext cx="7128792" cy="3416320"/>
          </a:xfrm>
          <a:prstGeom prst="rect">
            <a:avLst/>
          </a:prstGeom>
          <a:noFill/>
        </p:spPr>
        <p:txBody>
          <a:bodyPr wrap="square" rtlCol="0">
            <a:spAutoFit/>
          </a:bodyPr>
          <a:lstStyle/>
          <a:p>
            <a:r>
              <a:rPr lang="es-CO" dirty="0" smtClean="0"/>
              <a:t>La denominación</a:t>
            </a:r>
            <a:r>
              <a:rPr lang="es-CO" dirty="0"/>
              <a:t>	"</a:t>
            </a:r>
            <a:r>
              <a:rPr lang="es-CO" dirty="0" smtClean="0"/>
              <a:t>estatuto de</a:t>
            </a:r>
            <a:r>
              <a:rPr lang="es-CO" dirty="0"/>
              <a:t> </a:t>
            </a:r>
            <a:r>
              <a:rPr lang="es-CO" dirty="0" smtClean="0"/>
              <a:t>la</a:t>
            </a:r>
            <a:r>
              <a:rPr lang="es-CO" dirty="0"/>
              <a:t> </a:t>
            </a:r>
            <a:r>
              <a:rPr lang="es-CO" dirty="0" smtClean="0"/>
              <a:t>formación</a:t>
            </a:r>
            <a:r>
              <a:rPr lang="es-CO" dirty="0"/>
              <a:t>	 </a:t>
            </a:r>
            <a:r>
              <a:rPr lang="es-CO" dirty="0" smtClean="0"/>
              <a:t>profesional</a:t>
            </a:r>
            <a:r>
              <a:rPr lang="es-CO" dirty="0"/>
              <a:t> </a:t>
            </a:r>
            <a:r>
              <a:rPr lang="es-CO" dirty="0" smtClean="0"/>
              <a:t>integral</a:t>
            </a:r>
            <a:r>
              <a:rPr lang="es-CO" dirty="0"/>
              <a:t>" obedece	</a:t>
            </a:r>
            <a:r>
              <a:rPr lang="es-CO" dirty="0" smtClean="0"/>
              <a:t>a lo</a:t>
            </a:r>
            <a:r>
              <a:rPr lang="es-CO" dirty="0"/>
              <a:t> </a:t>
            </a:r>
            <a:r>
              <a:rPr lang="es-CO" dirty="0" smtClean="0"/>
              <a:t>dispuesto</a:t>
            </a:r>
            <a:r>
              <a:rPr lang="es-CO" dirty="0"/>
              <a:t> </a:t>
            </a:r>
            <a:r>
              <a:rPr lang="es-CO" dirty="0" smtClean="0"/>
              <a:t>en</a:t>
            </a:r>
            <a:r>
              <a:rPr lang="es-CO" dirty="0"/>
              <a:t>	</a:t>
            </a:r>
            <a:r>
              <a:rPr lang="es-CO" dirty="0" smtClean="0"/>
              <a:t>esta Ley, -la119-  y</a:t>
            </a:r>
            <a:r>
              <a:rPr lang="es-CO" dirty="0"/>
              <a:t> </a:t>
            </a:r>
            <a:r>
              <a:rPr lang="es-CO" dirty="0" smtClean="0"/>
              <a:t>permite</a:t>
            </a:r>
            <a:r>
              <a:rPr lang="es-CO" dirty="0"/>
              <a:t> </a:t>
            </a:r>
            <a:r>
              <a:rPr lang="es-CO" u="sng" dirty="0" smtClean="0"/>
              <a:t>acuerdos </a:t>
            </a:r>
            <a:r>
              <a:rPr lang="es-CO" u="sng" dirty="0"/>
              <a:t>fundamentales </a:t>
            </a:r>
            <a:r>
              <a:rPr lang="es-CO" dirty="0"/>
              <a:t>con el propósito de </a:t>
            </a:r>
            <a:r>
              <a:rPr lang="es-CO" u="sng" dirty="0"/>
              <a:t>orientar las accione</a:t>
            </a:r>
            <a:r>
              <a:rPr lang="es-CO" dirty="0"/>
              <a:t>s hacia el logro de los objetivos de la formación profesional integral</a:t>
            </a:r>
            <a:r>
              <a:rPr lang="es-CO" dirty="0" smtClean="0"/>
              <a:t>.</a:t>
            </a:r>
          </a:p>
          <a:p>
            <a:endParaRPr lang="es-CO" dirty="0"/>
          </a:p>
          <a:p>
            <a:r>
              <a:rPr lang="es-CO" dirty="0" smtClean="0"/>
              <a:t>Siendo </a:t>
            </a:r>
            <a:r>
              <a:rPr lang="es-CO" dirty="0"/>
              <a:t>un estatuto que recupera el  estado actual y  considera las </a:t>
            </a:r>
            <a:r>
              <a:rPr lang="es-CO" u="sng" dirty="0"/>
              <a:t>perspectivas  de  futuro  de  la  Entidad</a:t>
            </a:r>
            <a:r>
              <a:rPr lang="es-CO" dirty="0"/>
              <a:t>,  se  asume  como  el  </a:t>
            </a:r>
            <a:r>
              <a:rPr lang="es-CO" u="sng" dirty="0"/>
              <a:t>marco </a:t>
            </a:r>
            <a:r>
              <a:rPr lang="es-CO" u="sng" dirty="0" smtClean="0"/>
              <a:t>doctrinario de</a:t>
            </a:r>
            <a:r>
              <a:rPr lang="es-CO" u="sng" dirty="0"/>
              <a:t> </a:t>
            </a:r>
            <a:r>
              <a:rPr lang="es-CO" u="sng" dirty="0" smtClean="0"/>
              <a:t>la</a:t>
            </a:r>
            <a:r>
              <a:rPr lang="es-CO" u="sng" dirty="0"/>
              <a:t> </a:t>
            </a:r>
            <a:r>
              <a:rPr lang="es-CO" u="sng" dirty="0" smtClean="0"/>
              <a:t>formación</a:t>
            </a:r>
            <a:r>
              <a:rPr lang="es-CO" u="sng" dirty="0"/>
              <a:t>	</a:t>
            </a:r>
            <a:r>
              <a:rPr lang="es-CO" u="sng" dirty="0" smtClean="0"/>
              <a:t>profesional del</a:t>
            </a:r>
            <a:r>
              <a:rPr lang="es-CO" u="sng" dirty="0"/>
              <a:t>	SEN</a:t>
            </a:r>
            <a:r>
              <a:rPr lang="es-CO" dirty="0"/>
              <a:t>A,	</a:t>
            </a:r>
            <a:r>
              <a:rPr lang="es-CO" dirty="0" smtClean="0"/>
              <a:t>para que</a:t>
            </a:r>
            <a:r>
              <a:rPr lang="es-CO" dirty="0"/>
              <a:t> </a:t>
            </a:r>
            <a:r>
              <a:rPr lang="es-CO" dirty="0" smtClean="0"/>
              <a:t>las </a:t>
            </a:r>
            <a:r>
              <a:rPr lang="es-CO" dirty="0"/>
              <a:t>acciones de los distintos estamentos e instancias mantengan la unidad en lo fundamental, respetando la </a:t>
            </a:r>
            <a:r>
              <a:rPr lang="es-CO" dirty="0" smtClean="0"/>
              <a:t>diversidad</a:t>
            </a:r>
          </a:p>
          <a:p>
            <a:endParaRPr lang="es-CO" dirty="0"/>
          </a:p>
          <a:p>
            <a:r>
              <a:rPr lang="es-CO" b="1" dirty="0"/>
              <a:t>INTRODUCCIÓN</a:t>
            </a:r>
            <a:endParaRPr lang="es-CO" dirty="0"/>
          </a:p>
        </p:txBody>
      </p:sp>
    </p:spTree>
    <p:extLst>
      <p:ext uri="{BB962C8B-B14F-4D97-AF65-F5344CB8AC3E}">
        <p14:creationId xmlns:p14="http://schemas.microsoft.com/office/powerpoint/2010/main" val="36630449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691680" y="1556792"/>
            <a:ext cx="6264696" cy="5170646"/>
          </a:xfrm>
          <a:prstGeom prst="rect">
            <a:avLst/>
          </a:prstGeom>
          <a:noFill/>
        </p:spPr>
        <p:txBody>
          <a:bodyPr wrap="square" rtlCol="0">
            <a:spAutoFit/>
          </a:bodyPr>
          <a:lstStyle/>
          <a:p>
            <a:r>
              <a:rPr lang="es-ES" dirty="0"/>
              <a:t>“</a:t>
            </a:r>
            <a:r>
              <a:rPr lang="es-ES" sz="2400" dirty="0"/>
              <a:t>Pero hay una manera de contribuir a la protección de la humanidad, y es no resignarse. No mirar con indiferencia como desaparece de  nuestra mirada la infinita riqueza que forma el universo que nos rodea, con sus colores, sonidos y </a:t>
            </a:r>
            <a:r>
              <a:rPr lang="es-ES" sz="2400" dirty="0" smtClean="0"/>
              <a:t>perfumes” </a:t>
            </a:r>
            <a:endParaRPr lang="es-CO" sz="2400" dirty="0"/>
          </a:p>
          <a:p>
            <a:r>
              <a:rPr lang="es-ES" sz="2400" dirty="0"/>
              <a:t> </a:t>
            </a:r>
            <a:endParaRPr lang="es-CO" sz="2400" dirty="0"/>
          </a:p>
          <a:p>
            <a:r>
              <a:rPr lang="es-ES" sz="2400" dirty="0"/>
              <a:t>“Si nos cruzamos de brazos seremos cómplices de un sistema que ha legitimado la muerte silenciosa. Los hombre necesitan que nuestra voz se sume a sus reclamos” </a:t>
            </a:r>
            <a:r>
              <a:rPr lang="es-ES" sz="2400" i="1" dirty="0"/>
              <a:t>Ernesto Sábato, La Resistencia</a:t>
            </a:r>
            <a:endParaRPr lang="es-CO" sz="2400" i="1" dirty="0"/>
          </a:p>
          <a:p>
            <a:r>
              <a:rPr lang="es-ES" sz="2400" dirty="0"/>
              <a:t> </a:t>
            </a:r>
            <a:endParaRPr lang="es-CO" sz="2400" dirty="0"/>
          </a:p>
          <a:p>
            <a:endParaRPr lang="es-CO" dirty="0"/>
          </a:p>
        </p:txBody>
      </p:sp>
    </p:spTree>
    <p:extLst>
      <p:ext uri="{BB962C8B-B14F-4D97-AF65-F5344CB8AC3E}">
        <p14:creationId xmlns:p14="http://schemas.microsoft.com/office/powerpoint/2010/main" val="3349522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97810" y="836712"/>
            <a:ext cx="7128792" cy="3385542"/>
          </a:xfrm>
          <a:prstGeom prst="rect">
            <a:avLst/>
          </a:prstGeom>
          <a:noFill/>
        </p:spPr>
        <p:txBody>
          <a:bodyPr wrap="square" rtlCol="0">
            <a:spAutoFit/>
          </a:bodyPr>
          <a:lstStyle/>
          <a:p>
            <a:endParaRPr lang="es-CO" dirty="0" smtClean="0"/>
          </a:p>
          <a:p>
            <a:endParaRPr lang="es-CO" sz="2000" dirty="0" smtClean="0"/>
          </a:p>
          <a:p>
            <a:r>
              <a:rPr lang="es-CO" sz="2000" dirty="0" smtClean="0"/>
              <a:t>……</a:t>
            </a:r>
            <a:r>
              <a:rPr lang="es-CO" sz="2000" dirty="0"/>
              <a:t>	La formación, entendida como una acción</a:t>
            </a:r>
          </a:p>
          <a:p>
            <a:r>
              <a:rPr lang="es-CO" sz="2000" dirty="0"/>
              <a:t>Democrática y  descentralizada, se desarrolla con equidad social y comprende los procesos tecnológicos desde los más simples hasta </a:t>
            </a:r>
            <a:r>
              <a:rPr lang="es-CO" sz="2000" dirty="0" smtClean="0"/>
              <a:t>los más </a:t>
            </a:r>
            <a:r>
              <a:rPr lang="es-CO" sz="2000" dirty="0"/>
              <a:t>complejos en las diversas regiones y poblaciones, para lo cual el </a:t>
            </a:r>
            <a:r>
              <a:rPr lang="es-CO" sz="2000" dirty="0" smtClean="0"/>
              <a:t>SENA, bajo</a:t>
            </a:r>
            <a:r>
              <a:rPr lang="es-CO" sz="2000" dirty="0"/>
              <a:t> </a:t>
            </a:r>
            <a:r>
              <a:rPr lang="es-CO" sz="2000" dirty="0" smtClean="0"/>
              <a:t>un</a:t>
            </a:r>
            <a:r>
              <a:rPr lang="es-CO" sz="2000" dirty="0"/>
              <a:t> </a:t>
            </a:r>
            <a:r>
              <a:rPr lang="es-CO" sz="2000" dirty="0" smtClean="0"/>
              <a:t>enfoque</a:t>
            </a:r>
            <a:r>
              <a:rPr lang="es-CO" sz="2000" dirty="0"/>
              <a:t> </a:t>
            </a:r>
            <a:r>
              <a:rPr lang="es-CO" sz="2000" dirty="0" smtClean="0"/>
              <a:t>de</a:t>
            </a:r>
            <a:r>
              <a:rPr lang="es-CO" sz="2000" dirty="0"/>
              <a:t> </a:t>
            </a:r>
            <a:r>
              <a:rPr lang="es-CO" sz="2000" dirty="0" smtClean="0"/>
              <a:t>gestión</a:t>
            </a:r>
            <a:r>
              <a:rPr lang="es-CO" sz="2000" dirty="0"/>
              <a:t>	</a:t>
            </a:r>
            <a:r>
              <a:rPr lang="es-CO" sz="2000" dirty="0" smtClean="0"/>
              <a:t>gerencial, diseña</a:t>
            </a:r>
            <a:r>
              <a:rPr lang="es-CO" sz="2000" dirty="0" smtClean="0"/>
              <a:t>, mejora</a:t>
            </a:r>
            <a:r>
              <a:rPr lang="es-CO" sz="2000" dirty="0"/>
              <a:t> </a:t>
            </a:r>
            <a:r>
              <a:rPr lang="es-CO" sz="2000" dirty="0" smtClean="0"/>
              <a:t>y </a:t>
            </a:r>
            <a:r>
              <a:rPr lang="es-CO" sz="2000" dirty="0" err="1"/>
              <a:t>autocontrola</a:t>
            </a:r>
            <a:r>
              <a:rPr lang="es-CO" sz="2000" dirty="0"/>
              <a:t> sus acciones.</a:t>
            </a:r>
          </a:p>
          <a:p>
            <a:endParaRPr lang="es-CO" dirty="0"/>
          </a:p>
          <a:p>
            <a:r>
              <a:rPr lang="es-CO" b="1" dirty="0"/>
              <a:t>INTRODUCCIÓN</a:t>
            </a:r>
            <a:endParaRPr lang="es-CO" dirty="0"/>
          </a:p>
        </p:txBody>
      </p:sp>
    </p:spTree>
    <p:extLst>
      <p:ext uri="{BB962C8B-B14F-4D97-AF65-F5344CB8AC3E}">
        <p14:creationId xmlns:p14="http://schemas.microsoft.com/office/powerpoint/2010/main" val="8555985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35696" y="476672"/>
            <a:ext cx="4410182" cy="861774"/>
          </a:xfrm>
          <a:prstGeom prst="rect">
            <a:avLst/>
          </a:prstGeom>
          <a:noFill/>
        </p:spPr>
        <p:txBody>
          <a:bodyPr wrap="none" rtlCol="0">
            <a:spAutoFit/>
          </a:bodyPr>
          <a:lstStyle/>
          <a:p>
            <a:r>
              <a:rPr lang="es-CO"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MODELO PEDAGÓGICO</a:t>
            </a:r>
          </a:p>
          <a:p>
            <a:endParaRPr lang="es-CO"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2 CuadroTexto"/>
          <p:cNvSpPr txBox="1"/>
          <p:nvPr/>
        </p:nvSpPr>
        <p:spPr>
          <a:xfrm>
            <a:off x="2483768" y="1772816"/>
            <a:ext cx="6048672" cy="3416320"/>
          </a:xfrm>
          <a:prstGeom prst="rect">
            <a:avLst/>
          </a:prstGeom>
          <a:noFill/>
        </p:spPr>
        <p:txBody>
          <a:bodyPr wrap="square" rtlCol="0">
            <a:spAutoFit/>
          </a:bodyPr>
          <a:lstStyle/>
          <a:p>
            <a:pPr marL="342900" indent="-342900">
              <a:lnSpc>
                <a:spcPct val="300000"/>
              </a:lnSpc>
              <a:buFont typeface="Arial" pitchFamily="34" charset="0"/>
              <a:buChar char="•"/>
            </a:pPr>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TENDENCIAS PEDADÓGICA</a:t>
            </a:r>
          </a:p>
          <a:p>
            <a:pPr marL="342900" indent="-342900">
              <a:lnSpc>
                <a:spcPct val="300000"/>
              </a:lnSpc>
              <a:buFont typeface="Arial" pitchFamily="34" charset="0"/>
              <a:buChar char="•"/>
            </a:pPr>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ESCUELAS PEDAGÓGICAS</a:t>
            </a:r>
          </a:p>
          <a:p>
            <a:pPr marL="342900" indent="-342900">
              <a:lnSpc>
                <a:spcPct val="300000"/>
              </a:lnSpc>
              <a:buFont typeface="Arial" pitchFamily="34" charset="0"/>
              <a:buChar char="•"/>
            </a:pPr>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ENFOQUES PEDAGÓGICOS</a:t>
            </a:r>
            <a:endParaRPr lang="es-CO"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3 CuadroTexto"/>
          <p:cNvSpPr txBox="1"/>
          <p:nvPr/>
        </p:nvSpPr>
        <p:spPr>
          <a:xfrm>
            <a:off x="1547664" y="1338446"/>
            <a:ext cx="5760640" cy="523220"/>
          </a:xfrm>
          <a:prstGeom prst="rect">
            <a:avLst/>
          </a:prstGeom>
          <a:noFill/>
        </p:spPr>
        <p:txBody>
          <a:bodyPr wrap="square" rtlCol="0">
            <a:spAutoFit/>
          </a:bodyPr>
          <a:lstStyle/>
          <a:p>
            <a:r>
              <a:rPr lang="es-C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s-CO"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OBJETO</a:t>
            </a:r>
            <a:r>
              <a:rPr lang="es-CO" dirty="0" smtClean="0"/>
              <a:t>:       </a:t>
            </a:r>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el proceso educativo</a:t>
            </a:r>
            <a:endParaRPr lang="es-CO" sz="2400" dirty="0"/>
          </a:p>
        </p:txBody>
      </p:sp>
    </p:spTree>
    <p:extLst>
      <p:ext uri="{BB962C8B-B14F-4D97-AF65-F5344CB8AC3E}">
        <p14:creationId xmlns:p14="http://schemas.microsoft.com/office/powerpoint/2010/main" val="21073998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755576" y="1340768"/>
            <a:ext cx="7776864" cy="4536504"/>
          </a:xfrm>
        </p:spPr>
        <p:txBody>
          <a:bodyPr>
            <a:normAutofit fontScale="92500" lnSpcReduction="20000"/>
          </a:bodyPr>
          <a:lstStyle/>
          <a:p>
            <a:pPr>
              <a:lnSpc>
                <a:spcPct val="200000"/>
              </a:lnSpc>
            </a:pPr>
            <a:r>
              <a:rPr lang="es-CO" dirty="0" smtClean="0"/>
              <a:t>Para qué: </a:t>
            </a:r>
            <a:r>
              <a:rPr lang="es-C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FINES EDUCATIVOS</a:t>
            </a:r>
            <a:r>
              <a:rPr lang="es-CO" dirty="0" smtClean="0"/>
              <a:t>. Concepción de hombre y de sociedad- conocimiento</a:t>
            </a:r>
          </a:p>
          <a:p>
            <a:pPr>
              <a:lnSpc>
                <a:spcPct val="200000"/>
              </a:lnSpc>
            </a:pPr>
            <a:r>
              <a:rPr lang="es-CO" dirty="0" smtClean="0"/>
              <a:t>Quién</a:t>
            </a:r>
            <a:r>
              <a:rPr lang="es-C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SUJETO </a:t>
            </a:r>
          </a:p>
          <a:p>
            <a:pPr>
              <a:lnSpc>
                <a:spcPct val="200000"/>
              </a:lnSpc>
            </a:pPr>
            <a:r>
              <a:rPr lang="es-CO" dirty="0" smtClean="0"/>
              <a:t>Qué: </a:t>
            </a:r>
            <a:r>
              <a:rPr lang="es-C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CONTENIDOS- conocimiento</a:t>
            </a:r>
          </a:p>
          <a:p>
            <a:pPr>
              <a:lnSpc>
                <a:spcPct val="200000"/>
              </a:lnSpc>
            </a:pPr>
            <a:r>
              <a:rPr lang="es-CO" dirty="0" smtClean="0"/>
              <a:t>Cuándo: </a:t>
            </a:r>
            <a:r>
              <a:rPr lang="es-C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SECUENCIACIÓN- Proceso de la F.P</a:t>
            </a:r>
          </a:p>
          <a:p>
            <a:pPr>
              <a:lnSpc>
                <a:spcPct val="200000"/>
              </a:lnSpc>
            </a:pPr>
            <a:r>
              <a:rPr lang="es-CO" dirty="0" smtClean="0"/>
              <a:t>Cómo: </a:t>
            </a:r>
            <a:r>
              <a:rPr lang="es-C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METODO</a:t>
            </a:r>
            <a:r>
              <a:rPr lang="es-CO" dirty="0" smtClean="0"/>
              <a:t> </a:t>
            </a:r>
          </a:p>
          <a:p>
            <a:pPr>
              <a:lnSpc>
                <a:spcPct val="200000"/>
              </a:lnSpc>
            </a:pPr>
            <a:r>
              <a:rPr lang="es-CO" sz="2000" dirty="0" smtClean="0"/>
              <a:t>Qué y como evaluar: </a:t>
            </a:r>
            <a:r>
              <a:rPr lang="es-CO"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EVALUACIÓN</a:t>
            </a:r>
          </a:p>
          <a:p>
            <a:endParaRPr lang="es-CO" dirty="0"/>
          </a:p>
        </p:txBody>
      </p:sp>
      <p:sp>
        <p:nvSpPr>
          <p:cNvPr id="4" name="3 CuadroTexto"/>
          <p:cNvSpPr txBox="1"/>
          <p:nvPr/>
        </p:nvSpPr>
        <p:spPr>
          <a:xfrm>
            <a:off x="899592" y="671738"/>
            <a:ext cx="7128792" cy="461665"/>
          </a:xfrm>
          <a:prstGeom prst="rect">
            <a:avLst/>
          </a:prstGeom>
          <a:noFill/>
        </p:spPr>
        <p:txBody>
          <a:bodyPr wrap="square" rtlCol="0">
            <a:spAutoFit/>
          </a:bodyPr>
          <a:lstStyle/>
          <a:p>
            <a:r>
              <a:rPr lang="es-CO"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PREGUNTAS PARA UN MODELO PEDAGÓGICO</a:t>
            </a:r>
          </a:p>
        </p:txBody>
      </p:sp>
    </p:spTree>
    <p:extLst>
      <p:ext uri="{BB962C8B-B14F-4D97-AF65-F5344CB8AC3E}">
        <p14:creationId xmlns:p14="http://schemas.microsoft.com/office/powerpoint/2010/main" val="21139041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03036" y="1506528"/>
            <a:ext cx="7128792" cy="4339650"/>
          </a:xfrm>
          <a:prstGeom prst="rect">
            <a:avLst/>
          </a:prstGeom>
          <a:noFill/>
        </p:spPr>
        <p:txBody>
          <a:bodyPr wrap="square" rtlCol="0">
            <a:spAutoFit/>
          </a:bodyPr>
          <a:lstStyle/>
          <a:p>
            <a:endParaRPr lang="es-CO" dirty="0" smtClean="0"/>
          </a:p>
          <a:p>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PARA QUÉ : FINES </a:t>
            </a:r>
            <a:endPar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es-CO" dirty="0"/>
              <a:t> </a:t>
            </a:r>
          </a:p>
          <a:p>
            <a:r>
              <a:rPr lang="es-CO" sz="2400" dirty="0"/>
              <a:t>La formación profesional que imparte el SENA, constituye un proceso educativo teórico-práctico de carácter integral, orientado al desarrollo de conocimientos técnicos, tecnológicos y de actitudes y valores para la convivencia social, que le permiten a la persona actuar crítica y creativamente en el mundo del trabajo y de la vida.</a:t>
            </a:r>
          </a:p>
          <a:p>
            <a:endParaRPr lang="es-CO" sz="2400" dirty="0" smtClean="0"/>
          </a:p>
        </p:txBody>
      </p:sp>
    </p:spTree>
    <p:extLst>
      <p:ext uri="{BB962C8B-B14F-4D97-AF65-F5344CB8AC3E}">
        <p14:creationId xmlns:p14="http://schemas.microsoft.com/office/powerpoint/2010/main" val="39465418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03036" y="1506528"/>
            <a:ext cx="7128792" cy="4985980"/>
          </a:xfrm>
          <a:prstGeom prst="rect">
            <a:avLst/>
          </a:prstGeom>
          <a:noFill/>
        </p:spPr>
        <p:txBody>
          <a:bodyPr wrap="square" rtlCol="0">
            <a:spAutoFit/>
          </a:bodyPr>
          <a:lstStyle/>
          <a:p>
            <a:r>
              <a:rPr lang="es-CO"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PARA QUÉ : FINES </a:t>
            </a:r>
          </a:p>
          <a:p>
            <a:endParaRPr lang="es-CO" dirty="0" smtClean="0"/>
          </a:p>
          <a:p>
            <a:endParaRPr lang="es-CO" b="1" dirty="0" smtClean="0"/>
          </a:p>
          <a:p>
            <a:r>
              <a:rPr lang="es-CO" sz="2400" dirty="0"/>
              <a:t>Dicha formación implica el dominio operacional e instrumental de una ocupación	</a:t>
            </a:r>
            <a:r>
              <a:rPr lang="es-CO" sz="2400" dirty="0" smtClean="0"/>
              <a:t>determinada, </a:t>
            </a:r>
            <a:r>
              <a:rPr lang="es-CO" sz="2400" dirty="0" smtClean="0"/>
              <a:t>la</a:t>
            </a:r>
            <a:r>
              <a:rPr lang="es-CO" sz="2400" dirty="0"/>
              <a:t> </a:t>
            </a:r>
            <a:r>
              <a:rPr lang="es-CO" sz="2400" dirty="0" smtClean="0"/>
              <a:t>apropiación </a:t>
            </a:r>
            <a:r>
              <a:rPr lang="es-CO" sz="2400" dirty="0" smtClean="0"/>
              <a:t>de</a:t>
            </a:r>
            <a:r>
              <a:rPr lang="es-CO" sz="2400" dirty="0"/>
              <a:t> </a:t>
            </a:r>
            <a:r>
              <a:rPr lang="es-CO" sz="2400" dirty="0" smtClean="0"/>
              <a:t>un</a:t>
            </a:r>
            <a:r>
              <a:rPr lang="es-CO" sz="2400" dirty="0"/>
              <a:t> </a:t>
            </a:r>
            <a:r>
              <a:rPr lang="es-CO" sz="2400" dirty="0" smtClean="0"/>
              <a:t>saber técnico</a:t>
            </a:r>
            <a:r>
              <a:rPr lang="es-CO" sz="2400" dirty="0"/>
              <a:t> </a:t>
            </a:r>
            <a:r>
              <a:rPr lang="es-CO" sz="2400" dirty="0" smtClean="0"/>
              <a:t>y </a:t>
            </a:r>
            <a:r>
              <a:rPr lang="es-CO" sz="2400" dirty="0"/>
              <a:t>tecnológico integrado a ella, y la capacidad de adaptación dinámica a los cambios constantes de la productividad; la persona así formada es capaz de integrar tecnologías, moverse en la estructura ocupacional, además de plantear y solucionar creativamente problemas y de saber hacer en forma eficaz.</a:t>
            </a:r>
          </a:p>
          <a:p>
            <a:endParaRPr lang="es-CO" dirty="0" smtClean="0"/>
          </a:p>
        </p:txBody>
      </p:sp>
    </p:spTree>
    <p:extLst>
      <p:ext uri="{BB962C8B-B14F-4D97-AF65-F5344CB8AC3E}">
        <p14:creationId xmlns:p14="http://schemas.microsoft.com/office/powerpoint/2010/main" val="26585212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03036" y="1506528"/>
            <a:ext cx="7128792" cy="5170646"/>
          </a:xfrm>
          <a:prstGeom prst="rect">
            <a:avLst/>
          </a:prstGeom>
          <a:noFill/>
        </p:spPr>
        <p:txBody>
          <a:bodyPr wrap="square" rtlCol="0">
            <a:spAutoFit/>
          </a:bodyPr>
          <a:lstStyle/>
          <a:p>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QUIEN: POBLACIÓN DESTINATARIA</a:t>
            </a:r>
            <a:endParaRPr lang="es-CO" sz="2400" dirty="0" smtClean="0"/>
          </a:p>
          <a:p>
            <a:endParaRPr lang="es-CO" b="1" dirty="0" smtClean="0"/>
          </a:p>
          <a:p>
            <a:endParaRPr lang="es-CO" dirty="0" smtClean="0"/>
          </a:p>
          <a:p>
            <a:r>
              <a:rPr lang="es-CO" dirty="0"/>
              <a:t>De acuerdo con la Ley 119 de 1994, la población destinataria son "los trabajadores de todas las  actividades económicas, y a quienes sin serlo,  requieran dicha formación, para aumentar por  ese medio la productividad	nacional	y promover la	expansión y el desarrollo económico y social armónico del país, bajo el concepto de equidad social redistributiva</a:t>
            </a:r>
          </a:p>
          <a:p>
            <a:endParaRPr lang="es-CO" dirty="0" smtClean="0"/>
          </a:p>
          <a:p>
            <a:r>
              <a:rPr lang="es-CO" dirty="0"/>
              <a:t>El SENA  ha  venido  ampliando  su  concepción  sobre  la  población </a:t>
            </a:r>
            <a:r>
              <a:rPr lang="es-CO" dirty="0" smtClean="0"/>
              <a:t>destinataria, desde</a:t>
            </a:r>
            <a:r>
              <a:rPr lang="es-CO" dirty="0"/>
              <a:t> </a:t>
            </a:r>
            <a:r>
              <a:rPr lang="es-CO" dirty="0" smtClean="0"/>
              <a:t>el</a:t>
            </a:r>
            <a:r>
              <a:rPr lang="es-CO" dirty="0"/>
              <a:t> </a:t>
            </a:r>
            <a:r>
              <a:rPr lang="es-CO" dirty="0" smtClean="0"/>
              <a:t>sujeto</a:t>
            </a:r>
            <a:r>
              <a:rPr lang="es-CO" dirty="0"/>
              <a:t> </a:t>
            </a:r>
            <a:r>
              <a:rPr lang="es-CO" dirty="0" smtClean="0"/>
              <a:t>individual, hasta</a:t>
            </a:r>
            <a:r>
              <a:rPr lang="es-CO" dirty="0"/>
              <a:t> </a:t>
            </a:r>
            <a:r>
              <a:rPr lang="es-CO" dirty="0" smtClean="0"/>
              <a:t>todas</a:t>
            </a:r>
            <a:r>
              <a:rPr lang="es-CO" dirty="0"/>
              <a:t>	aquellas agrupaciones, bien sean sociales, económicas, gremiales, sindicales o comunitarias con las que interactúa para la  generación, desarrollo y puesta en marcha de una amplia gama de opciones </a:t>
            </a:r>
            <a:r>
              <a:rPr lang="es-CO" dirty="0" smtClean="0"/>
              <a:t>formativas</a:t>
            </a:r>
          </a:p>
          <a:p>
            <a:endParaRPr lang="es-CO" dirty="0"/>
          </a:p>
          <a:p>
            <a:endParaRPr lang="es-CO" dirty="0"/>
          </a:p>
        </p:txBody>
      </p:sp>
    </p:spTree>
    <p:extLst>
      <p:ext uri="{BB962C8B-B14F-4D97-AF65-F5344CB8AC3E}">
        <p14:creationId xmlns:p14="http://schemas.microsoft.com/office/powerpoint/2010/main" val="19110943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03036" y="1506528"/>
            <a:ext cx="7128792" cy="4616648"/>
          </a:xfrm>
          <a:prstGeom prst="rect">
            <a:avLst/>
          </a:prstGeom>
          <a:noFill/>
        </p:spPr>
        <p:txBody>
          <a:bodyPr wrap="square" rtlCol="0">
            <a:spAutoFit/>
          </a:bodyPr>
          <a:lstStyle/>
          <a:p>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QUÉ: CONTENIDO</a:t>
            </a:r>
            <a:endParaRPr lang="es-CO" sz="2400" dirty="0" smtClean="0"/>
          </a:p>
          <a:p>
            <a:endParaRPr lang="es-CO" b="1" dirty="0" smtClean="0"/>
          </a:p>
          <a:p>
            <a:endParaRPr lang="es-CO" dirty="0" smtClean="0"/>
          </a:p>
          <a:p>
            <a:r>
              <a:rPr lang="es-CO" sz="2400" dirty="0"/>
              <a:t>Sólo una  formación  fundamentada  en  conocimientos  científicos  y tecnológicos  permite  la  comprensión  de  la  dinámica  productiva  y facilita la movilidad y promoción laboral del  trabajador. La formación profesional liga el conocimiento a la operación para lo cual se requiere manejar el concepto como categoría que posibilita la comprensión, la explicación y la transformación</a:t>
            </a:r>
            <a:r>
              <a:rPr lang="es-CO" sz="2400" dirty="0" smtClean="0"/>
              <a:t>.</a:t>
            </a:r>
          </a:p>
          <a:p>
            <a:endParaRPr lang="es-CO" dirty="0"/>
          </a:p>
        </p:txBody>
      </p:sp>
    </p:spTree>
    <p:extLst>
      <p:ext uri="{BB962C8B-B14F-4D97-AF65-F5344CB8AC3E}">
        <p14:creationId xmlns:p14="http://schemas.microsoft.com/office/powerpoint/2010/main" val="14787437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21067" y="764704"/>
            <a:ext cx="7128792" cy="5355312"/>
          </a:xfrm>
          <a:prstGeom prst="rect">
            <a:avLst/>
          </a:prstGeom>
          <a:noFill/>
        </p:spPr>
        <p:txBody>
          <a:bodyPr wrap="square" rtlCol="0">
            <a:spAutoFit/>
          </a:bodyPr>
          <a:lstStyle/>
          <a:p>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QUÉ: CONTENIDO</a:t>
            </a:r>
            <a:endParaRPr lang="es-CO" sz="2400" dirty="0" smtClean="0"/>
          </a:p>
          <a:p>
            <a:endParaRPr lang="es-CO" dirty="0" smtClean="0"/>
          </a:p>
          <a:p>
            <a:r>
              <a:rPr lang="es-CO" sz="2000" dirty="0" smtClean="0"/>
              <a:t>Además </a:t>
            </a:r>
            <a:r>
              <a:rPr lang="es-CO" sz="2000" dirty="0"/>
              <a:t>del aprendizaje de la técnica y la disposición psicomotora para el desempeño, se  exigen hoy competencias a las cuales debe responder la formación profesional, para aprender permanentemente, manejar equipos complejos de base informática, utilizar lenguajes de comunicación y conocimientos tecnológicos necesarios para construir, transformar, mantener y asimilar bienes y servicios</a:t>
            </a:r>
            <a:r>
              <a:rPr lang="es-CO" sz="2000" dirty="0" smtClean="0"/>
              <a:t>.</a:t>
            </a:r>
          </a:p>
          <a:p>
            <a:endParaRPr lang="es-CO" sz="2000" dirty="0"/>
          </a:p>
          <a:p>
            <a:endParaRPr lang="es-CO" sz="2000" dirty="0"/>
          </a:p>
          <a:p>
            <a:r>
              <a:rPr lang="es-CO" sz="2000" dirty="0"/>
              <a:t>La formación profesional	incorpora el desarrollo de valores,	de habilidades de	relación	y de comunicación, para	contribuir al fortalecimiento de la convivencia y la participación en una sociedad en conflicto, con diferencias étnicas, económicas y sociales</a:t>
            </a:r>
            <a:endParaRPr lang="es-CO" sz="2000" dirty="0" smtClean="0"/>
          </a:p>
        </p:txBody>
      </p:sp>
    </p:spTree>
    <p:extLst>
      <p:ext uri="{BB962C8B-B14F-4D97-AF65-F5344CB8AC3E}">
        <p14:creationId xmlns:p14="http://schemas.microsoft.com/office/powerpoint/2010/main" val="12829971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92090" y="908720"/>
            <a:ext cx="7408302" cy="6524863"/>
          </a:xfrm>
          <a:prstGeom prst="rect">
            <a:avLst/>
          </a:prstGeom>
          <a:noFill/>
        </p:spPr>
        <p:txBody>
          <a:bodyPr wrap="square" rtlCol="0">
            <a:spAutoFit/>
          </a:bodyPr>
          <a:lstStyle/>
          <a:p>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CÓMO</a:t>
            </a:r>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METODO</a:t>
            </a:r>
            <a:endParaRPr lang="es-CO" sz="2400" dirty="0" smtClean="0"/>
          </a:p>
          <a:p>
            <a:endParaRPr lang="es-CO" dirty="0" smtClean="0"/>
          </a:p>
          <a:p>
            <a:r>
              <a:rPr lang="es-CO" sz="2000" dirty="0" smtClean="0"/>
              <a:t>La </a:t>
            </a:r>
            <a:r>
              <a:rPr lang="es-CO" sz="2000" dirty="0"/>
              <a:t>formación profesional liga el conocimiento a la operación para lo cual se requiere manejar el concepto como categoría que posibilita la comprensión, la explicación y la transformación</a:t>
            </a:r>
            <a:r>
              <a:rPr lang="es-CO" sz="2000" dirty="0" smtClean="0"/>
              <a:t>.</a:t>
            </a:r>
          </a:p>
          <a:p>
            <a:endParaRPr lang="es-CO" sz="2000" dirty="0"/>
          </a:p>
          <a:p>
            <a:r>
              <a:rPr lang="es-CO" sz="2000" b="1" i="1" dirty="0"/>
              <a:t>Aprendizaje </a:t>
            </a:r>
            <a:r>
              <a:rPr lang="es-CO" sz="2000" b="1" i="1" dirty="0" smtClean="0"/>
              <a:t>teórico-practico</a:t>
            </a:r>
          </a:p>
          <a:p>
            <a:endParaRPr lang="es-CO" sz="2000" dirty="0"/>
          </a:p>
          <a:p>
            <a:r>
              <a:rPr lang="es-CO" sz="2000" dirty="0" smtClean="0"/>
              <a:t>La </a:t>
            </a:r>
            <a:r>
              <a:rPr lang="es-CO" sz="2000" dirty="0"/>
              <a:t>formación profesional es de carácter teórico-práctico, se deriva y a su vez se dirige al trabajo productivo. Sus procesos sintetizan la teoría y  la  práctica, tanto  en  el  aula  como  en  las  situaciones reales  de </a:t>
            </a:r>
            <a:r>
              <a:rPr lang="es-CO" sz="2000" dirty="0" smtClean="0"/>
              <a:t>trabajo; conducen</a:t>
            </a:r>
            <a:r>
              <a:rPr lang="es-CO" sz="2000" dirty="0"/>
              <a:t> </a:t>
            </a:r>
            <a:r>
              <a:rPr lang="es-CO" sz="2000" dirty="0" smtClean="0"/>
              <a:t>a</a:t>
            </a:r>
            <a:r>
              <a:rPr lang="es-CO" sz="2000" dirty="0"/>
              <a:t> </a:t>
            </a:r>
            <a:r>
              <a:rPr lang="es-CO" sz="2000" dirty="0" smtClean="0"/>
              <a:t>la</a:t>
            </a:r>
            <a:r>
              <a:rPr lang="es-CO" sz="2000" dirty="0"/>
              <a:t> </a:t>
            </a:r>
            <a:r>
              <a:rPr lang="es-CO" sz="2000" dirty="0" smtClean="0"/>
              <a:t>manipulación </a:t>
            </a:r>
            <a:r>
              <a:rPr lang="es-CO" sz="2000" dirty="0" smtClean="0"/>
              <a:t>racional</a:t>
            </a:r>
            <a:r>
              <a:rPr lang="es-CO" sz="2000" dirty="0"/>
              <a:t> </a:t>
            </a:r>
            <a:r>
              <a:rPr lang="es-CO" sz="2000" dirty="0" smtClean="0"/>
              <a:t>de herramientas</a:t>
            </a:r>
            <a:r>
              <a:rPr lang="es-CO" sz="2000" dirty="0"/>
              <a:t>, máquinas,	equipos	</a:t>
            </a:r>
            <a:r>
              <a:rPr lang="es-CO" sz="2000" dirty="0" smtClean="0"/>
              <a:t>y</a:t>
            </a:r>
            <a:r>
              <a:rPr lang="es-CO" sz="2000" dirty="0"/>
              <a:t> </a:t>
            </a:r>
            <a:r>
              <a:rPr lang="es-CO" sz="2000" dirty="0" smtClean="0"/>
              <a:t>de</a:t>
            </a:r>
            <a:r>
              <a:rPr lang="es-CO" sz="2000" dirty="0"/>
              <a:t> </a:t>
            </a:r>
            <a:r>
              <a:rPr lang="es-CO" sz="2000" dirty="0" smtClean="0"/>
              <a:t>objetos</a:t>
            </a:r>
            <a:r>
              <a:rPr lang="es-CO" sz="2000" dirty="0"/>
              <a:t> </a:t>
            </a:r>
            <a:r>
              <a:rPr lang="es-CO" sz="2000" dirty="0" smtClean="0"/>
              <a:t>tecnológicos</a:t>
            </a:r>
            <a:r>
              <a:rPr lang="es-CO" sz="2000" dirty="0"/>
              <a:t>	</a:t>
            </a:r>
            <a:r>
              <a:rPr lang="es-CO" sz="2000" dirty="0" smtClean="0"/>
              <a:t>a partir</a:t>
            </a:r>
            <a:r>
              <a:rPr lang="es-CO" sz="2000" dirty="0"/>
              <a:t>	de	una comprensión de las tecnologías incorporadas en ellos, de manera que el saber científico, tecnológico, técnico y socio-cultural, constituye la base para el  dominio operacional y procedimental de una ocupación determinada.</a:t>
            </a:r>
          </a:p>
          <a:p>
            <a:endParaRPr lang="es-CO" dirty="0" smtClean="0"/>
          </a:p>
          <a:p>
            <a:endParaRPr lang="es-CO" dirty="0"/>
          </a:p>
        </p:txBody>
      </p:sp>
    </p:spTree>
    <p:extLst>
      <p:ext uri="{BB962C8B-B14F-4D97-AF65-F5344CB8AC3E}">
        <p14:creationId xmlns:p14="http://schemas.microsoft.com/office/powerpoint/2010/main" val="1473703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03036" y="1506528"/>
            <a:ext cx="8045428" cy="4985980"/>
          </a:xfrm>
          <a:prstGeom prst="rect">
            <a:avLst/>
          </a:prstGeom>
          <a:noFill/>
        </p:spPr>
        <p:txBody>
          <a:bodyPr wrap="square" rtlCol="0">
            <a:spAutoFit/>
          </a:bodyPr>
          <a:lstStyle/>
          <a:p>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CUÁNDO: SECUENCIACIÓN</a:t>
            </a:r>
            <a:endPar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es-CO"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es-CO" sz="2000" dirty="0"/>
              <a:t>El proceso de la formación profesional integral del SENA comprende las siguientes fases:  identificación de necesidades, diseño curricular, gestión  y  desarrollo,  así  como  el  seguimiento  y  la  evaluación  de procesos y </a:t>
            </a:r>
            <a:r>
              <a:rPr lang="es-CO" sz="2000" dirty="0" smtClean="0"/>
              <a:t>resultados</a:t>
            </a:r>
          </a:p>
          <a:p>
            <a:endParaRPr lang="es-CO" sz="2000" b="1" dirty="0" smtClean="0"/>
          </a:p>
          <a:p>
            <a:r>
              <a:rPr lang="es-CO" sz="2000" b="1" dirty="0" smtClean="0"/>
              <a:t>3.1 </a:t>
            </a:r>
            <a:r>
              <a:rPr lang="es-CO" sz="2000" b="1" dirty="0"/>
              <a:t>Identificación de necesidades de </a:t>
            </a:r>
            <a:r>
              <a:rPr lang="es-CO" sz="2000" b="1" dirty="0" smtClean="0"/>
              <a:t>formación</a:t>
            </a:r>
          </a:p>
          <a:p>
            <a:r>
              <a:rPr lang="es-CO" sz="2000" b="1" dirty="0" smtClean="0"/>
              <a:t>3.1.1 </a:t>
            </a:r>
            <a:r>
              <a:rPr lang="es-CO" sz="2000" b="1" i="1" dirty="0" smtClean="0"/>
              <a:t>Estudios</a:t>
            </a:r>
            <a:r>
              <a:rPr lang="es-CO" sz="2000" b="1" i="1" dirty="0"/>
              <a:t> </a:t>
            </a:r>
            <a:r>
              <a:rPr lang="es-CO" sz="2000" b="1" i="1" dirty="0" smtClean="0"/>
              <a:t>sectoriales, </a:t>
            </a:r>
            <a:r>
              <a:rPr lang="es-CO" sz="2000" b="1" i="1" dirty="0" err="1" smtClean="0"/>
              <a:t>subsectoriales</a:t>
            </a:r>
            <a:r>
              <a:rPr lang="es-CO" sz="2000" b="1" i="1" dirty="0"/>
              <a:t> </a:t>
            </a:r>
            <a:r>
              <a:rPr lang="es-CO" sz="2000" b="1" i="1" dirty="0" smtClean="0"/>
              <a:t>y</a:t>
            </a:r>
            <a:r>
              <a:rPr lang="es-CO" sz="2000" b="1" i="1" dirty="0"/>
              <a:t> </a:t>
            </a:r>
            <a:r>
              <a:rPr lang="es-CO" sz="2000" b="1" i="1" dirty="0" smtClean="0"/>
              <a:t>por</a:t>
            </a:r>
            <a:r>
              <a:rPr lang="es-CO" sz="2000" b="1" i="1" dirty="0"/>
              <a:t> </a:t>
            </a:r>
            <a:r>
              <a:rPr lang="es-CO" sz="2000" b="1" i="1" dirty="0" smtClean="0"/>
              <a:t>ramas</a:t>
            </a:r>
            <a:r>
              <a:rPr lang="es-CO" sz="2000" b="1" i="1" dirty="0"/>
              <a:t> </a:t>
            </a:r>
            <a:r>
              <a:rPr lang="es-CO" sz="2000" b="1" i="1" dirty="0" smtClean="0"/>
              <a:t>de actividad</a:t>
            </a:r>
          </a:p>
          <a:p>
            <a:r>
              <a:rPr lang="es-CO" sz="2000" b="1" dirty="0"/>
              <a:t>3.1.2 </a:t>
            </a:r>
            <a:r>
              <a:rPr lang="es-CO" sz="2000" b="1" i="1" dirty="0"/>
              <a:t>Análisis </a:t>
            </a:r>
            <a:r>
              <a:rPr lang="es-CO" sz="2000" b="1" i="1" dirty="0" smtClean="0"/>
              <a:t>ocupacional</a:t>
            </a:r>
          </a:p>
          <a:p>
            <a:endParaRPr lang="es-CO" sz="2000" dirty="0"/>
          </a:p>
          <a:p>
            <a:r>
              <a:rPr lang="es-CO" sz="2000" b="1" dirty="0"/>
              <a:t>3.2 El diseño curricular</a:t>
            </a:r>
            <a:endParaRPr lang="es-CO" sz="2000" dirty="0"/>
          </a:p>
          <a:p>
            <a:r>
              <a:rPr lang="es-CO" sz="2000" b="1" dirty="0"/>
              <a:t>3.2.1 </a:t>
            </a:r>
            <a:r>
              <a:rPr lang="es-CO" sz="2000" b="1" i="1" dirty="0"/>
              <a:t>Los planes y programas</a:t>
            </a:r>
            <a:endParaRPr lang="es-CO" sz="2000" dirty="0"/>
          </a:p>
          <a:p>
            <a:r>
              <a:rPr lang="es-CO" sz="2000" b="1" dirty="0"/>
              <a:t>3.2.2 </a:t>
            </a:r>
            <a:r>
              <a:rPr lang="es-CO" sz="2000" b="1" i="1" dirty="0"/>
              <a:t>Niveles de formación y certificaciones</a:t>
            </a:r>
            <a:endParaRPr lang="es-CO" sz="2000" dirty="0"/>
          </a:p>
          <a:p>
            <a:endParaRPr lang="es-CO" dirty="0" smtClean="0"/>
          </a:p>
        </p:txBody>
      </p:sp>
    </p:spTree>
    <p:extLst>
      <p:ext uri="{BB962C8B-B14F-4D97-AF65-F5344CB8AC3E}">
        <p14:creationId xmlns:p14="http://schemas.microsoft.com/office/powerpoint/2010/main" val="17136346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5157192"/>
            <a:ext cx="6758136" cy="1143000"/>
          </a:xfrm>
        </p:spPr>
        <p:txBody>
          <a:bodyPr/>
          <a:lstStyle/>
          <a:p>
            <a:pPr marL="0" indent="0" algn="l">
              <a:buNone/>
            </a:pPr>
            <a:r>
              <a:rPr lang="es-CO" sz="3200" dirty="0" smtClean="0"/>
              <a:t>Oficios- historia</a:t>
            </a:r>
            <a:endParaRPr lang="es-CO" sz="3200" dirty="0"/>
          </a:p>
        </p:txBody>
      </p:sp>
      <p:sp>
        <p:nvSpPr>
          <p:cNvPr id="3" name="2 Marcador de contenido"/>
          <p:cNvSpPr>
            <a:spLocks noGrp="1"/>
          </p:cNvSpPr>
          <p:nvPr>
            <p:ph sz="quarter" idx="13"/>
          </p:nvPr>
        </p:nvSpPr>
        <p:spPr>
          <a:xfrm>
            <a:off x="539552" y="731520"/>
            <a:ext cx="7848872" cy="3921616"/>
          </a:xfrm>
        </p:spPr>
        <p:txBody>
          <a:bodyPr>
            <a:normAutofit/>
          </a:bodyPr>
          <a:lstStyle/>
          <a:p>
            <a:pPr marL="45720" indent="0">
              <a:buNone/>
            </a:pPr>
            <a:r>
              <a:rPr lang="es-ES" sz="2000" i="1" dirty="0"/>
              <a:t>Respecto de la historia de los </a:t>
            </a:r>
            <a:r>
              <a:rPr lang="es-ES" sz="2000" i="1" u="sng" dirty="0"/>
              <a:t>saberes productivos </a:t>
            </a:r>
            <a:r>
              <a:rPr lang="es-ES" sz="2000" i="1" dirty="0"/>
              <a:t>-es decir, de aquellos conocimientos que se aplican a la obtención de productos que pueden ser consumidos por sectores amplios o masivos de la población- nos referiremos brevemente al momento en el cual, algunos bienes dejaron de ser </a:t>
            </a:r>
            <a:r>
              <a:rPr lang="es-ES" sz="2000" b="1" i="1" dirty="0"/>
              <a:t>generados en forma doméstica por cada unidad familia</a:t>
            </a:r>
            <a:r>
              <a:rPr lang="es-ES" sz="2000" i="1" dirty="0"/>
              <a:t>r y comenzaron a ser producidos por un sector especializado de las sociedades. Se trataba del sector conocido como el de "los artesanos", quienes, especializándose en determinados tipos de productos o de materias primas, comenzaron a elaborar bienes de consumo y de trabajo. Así surgieron los tejedores, los herreros, los talabarteros, los constructores de grandes edificios.</a:t>
            </a:r>
            <a:endParaRPr lang="es-CO" dirty="0"/>
          </a:p>
        </p:txBody>
      </p:sp>
    </p:spTree>
    <p:extLst>
      <p:ext uri="{BB962C8B-B14F-4D97-AF65-F5344CB8AC3E}">
        <p14:creationId xmlns:p14="http://schemas.microsoft.com/office/powerpoint/2010/main" val="3077204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404664"/>
            <a:ext cx="7901412" cy="7909858"/>
          </a:xfrm>
          <a:prstGeom prst="rect">
            <a:avLst/>
          </a:prstGeom>
          <a:noFill/>
        </p:spPr>
        <p:txBody>
          <a:bodyPr wrap="square" rtlCol="0">
            <a:spAutoFit/>
          </a:bodyPr>
          <a:lstStyle/>
          <a:p>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CUÁNDO: SECUENCIACIÓN</a:t>
            </a:r>
            <a:endPar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es-CO"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es-C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es-CO" sz="2000" b="1" dirty="0"/>
              <a:t>3.3 Gestión de proceso de </a:t>
            </a:r>
            <a:r>
              <a:rPr lang="es-CO" sz="2000" b="1" dirty="0" smtClean="0"/>
              <a:t>formación</a:t>
            </a:r>
          </a:p>
          <a:p>
            <a:endParaRPr lang="es-CO" sz="2000" dirty="0"/>
          </a:p>
          <a:p>
            <a:r>
              <a:rPr lang="es-CO" sz="2000" b="1" dirty="0"/>
              <a:t>3.3.1 </a:t>
            </a:r>
            <a:r>
              <a:rPr lang="es-CO" sz="2000" b="1" i="1" dirty="0"/>
              <a:t>Redes de centros o de especialidades</a:t>
            </a:r>
            <a:endParaRPr lang="es-CO" sz="2000" dirty="0"/>
          </a:p>
          <a:p>
            <a:r>
              <a:rPr lang="es-CO" sz="2000" b="1" dirty="0"/>
              <a:t>3.3.2 </a:t>
            </a:r>
            <a:r>
              <a:rPr lang="es-CO" sz="2000" b="1" i="1" dirty="0"/>
              <a:t>Gestión de centros</a:t>
            </a:r>
            <a:endParaRPr lang="es-CO" sz="2000" dirty="0"/>
          </a:p>
          <a:p>
            <a:r>
              <a:rPr lang="es-CO" sz="2000" b="1" dirty="0"/>
              <a:t>3.3.3 </a:t>
            </a:r>
            <a:r>
              <a:rPr lang="es-CO" sz="2000" b="1" i="1" dirty="0"/>
              <a:t>Cadena de formación</a:t>
            </a:r>
          </a:p>
          <a:p>
            <a:r>
              <a:rPr lang="es-CO" sz="2000" b="1" dirty="0"/>
              <a:t>3.3.4 </a:t>
            </a:r>
            <a:r>
              <a:rPr lang="es-CO" sz="2000" b="1" i="1" dirty="0"/>
              <a:t>Gestión del humano </a:t>
            </a:r>
            <a:r>
              <a:rPr lang="es-CO" sz="2000" b="1" i="1" dirty="0" smtClean="0"/>
              <a:t>talento</a:t>
            </a:r>
            <a:endParaRPr lang="es-CO" sz="2000" dirty="0" smtClean="0"/>
          </a:p>
          <a:p>
            <a:endParaRPr lang="es-CO" sz="2000" dirty="0" smtClean="0"/>
          </a:p>
          <a:p>
            <a:endParaRPr lang="es-CO"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es-CO" sz="2000" b="1" dirty="0"/>
              <a:t>3.4 Desarrollo de la formación profesional integral</a:t>
            </a:r>
            <a:endParaRPr lang="es-CO" sz="2000" dirty="0"/>
          </a:p>
          <a:p>
            <a:endParaRPr lang="es-CO" sz="2000" dirty="0"/>
          </a:p>
          <a:p>
            <a:r>
              <a:rPr lang="es-CO" sz="2000" b="1" dirty="0"/>
              <a:t>3.4.1 </a:t>
            </a:r>
            <a:r>
              <a:rPr lang="es-CO" sz="2000" b="1" i="1" dirty="0"/>
              <a:t>El proceso de </a:t>
            </a:r>
            <a:r>
              <a:rPr lang="es-CO" sz="2000" b="1" i="1" dirty="0" smtClean="0"/>
              <a:t>aprendizaje</a:t>
            </a:r>
          </a:p>
          <a:p>
            <a:r>
              <a:rPr lang="es-CO" sz="2000" b="1" dirty="0"/>
              <a:t>3.4.2 </a:t>
            </a:r>
            <a:r>
              <a:rPr lang="es-CO" sz="2000" b="1" i="1" dirty="0"/>
              <a:t>El ambiente educativo</a:t>
            </a:r>
            <a:endParaRPr lang="es-CO" sz="2000" dirty="0"/>
          </a:p>
          <a:p>
            <a:r>
              <a:rPr lang="es-CO" sz="2000" b="1" dirty="0"/>
              <a:t>3.4.3 </a:t>
            </a:r>
            <a:r>
              <a:rPr lang="es-CO" sz="2000" b="1" i="1" dirty="0"/>
              <a:t>La estrategia teórico práctica de la formación </a:t>
            </a:r>
            <a:r>
              <a:rPr lang="es-CO" sz="2000" b="1" i="1" dirty="0" smtClean="0"/>
              <a:t>profesional</a:t>
            </a:r>
          </a:p>
          <a:p>
            <a:r>
              <a:rPr lang="es-CO" sz="2000" b="1" dirty="0"/>
              <a:t>3.4.4 </a:t>
            </a:r>
            <a:r>
              <a:rPr lang="es-CO" sz="2000" b="1" i="1" dirty="0"/>
              <a:t>Servicios tecnológicos e investigación </a:t>
            </a:r>
            <a:r>
              <a:rPr lang="es-CO" sz="2000" b="1" i="1" dirty="0" smtClean="0"/>
              <a:t>aplicada</a:t>
            </a:r>
          </a:p>
          <a:p>
            <a:endParaRPr lang="es-CO" sz="2000" b="1" i="1" dirty="0" smtClean="0"/>
          </a:p>
          <a:p>
            <a:r>
              <a:rPr lang="es-CO" sz="2000" b="1" dirty="0"/>
              <a:t>3.5 Seguimiento y evaluación de la formación profesional</a:t>
            </a:r>
            <a:endParaRPr lang="es-CO" sz="2000" dirty="0"/>
          </a:p>
          <a:p>
            <a:endParaRPr lang="es-CO" dirty="0"/>
          </a:p>
          <a:p>
            <a:endParaRPr lang="es-CO" dirty="0"/>
          </a:p>
          <a:p>
            <a:endParaRPr lang="es-CO" dirty="0"/>
          </a:p>
          <a:p>
            <a:endParaRPr lang="es-CO" dirty="0" smtClean="0"/>
          </a:p>
          <a:p>
            <a:endParaRPr lang="es-CO" b="1" dirty="0" smtClean="0"/>
          </a:p>
          <a:p>
            <a:endParaRPr lang="es-CO" dirty="0" smtClean="0"/>
          </a:p>
        </p:txBody>
      </p:sp>
    </p:spTree>
    <p:extLst>
      <p:ext uri="{BB962C8B-B14F-4D97-AF65-F5344CB8AC3E}">
        <p14:creationId xmlns:p14="http://schemas.microsoft.com/office/powerpoint/2010/main" val="40879019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83568" y="548680"/>
            <a:ext cx="7920880" cy="6494085"/>
          </a:xfrm>
          <a:prstGeom prst="rect">
            <a:avLst/>
          </a:prstGeom>
          <a:noFill/>
        </p:spPr>
        <p:txBody>
          <a:bodyPr wrap="square" rtlCol="0">
            <a:spAutoFit/>
          </a:bodyPr>
          <a:lstStyle/>
          <a:p>
            <a:r>
              <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QUÉ Y CÓMO EVALUAR: EVALUACIÓN</a:t>
            </a:r>
            <a:endParaRPr lang="es-CO"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es-CO" b="1" dirty="0"/>
          </a:p>
          <a:p>
            <a:r>
              <a:rPr lang="es-CO" sz="2000" b="1" dirty="0" smtClean="0"/>
              <a:t>Seguimiento </a:t>
            </a:r>
            <a:r>
              <a:rPr lang="es-CO" sz="2000" b="1" dirty="0"/>
              <a:t>y evaluación de la formación profesional</a:t>
            </a:r>
            <a:endParaRPr lang="es-CO" sz="2000" b="1" dirty="0" smtClean="0"/>
          </a:p>
          <a:p>
            <a:r>
              <a:rPr lang="es-CO" sz="2000" dirty="0" smtClean="0"/>
              <a:t>….la </a:t>
            </a:r>
            <a:r>
              <a:rPr lang="es-CO" sz="2000" dirty="0"/>
              <a:t>formación profesional asume la evaluación como un proceso permanente de recolección, análisis y utilización de información para la toma de decisiones que garantice el cumplimiento de la misión institucional y sus objetivos</a:t>
            </a:r>
            <a:r>
              <a:rPr lang="es-CO" sz="2000" dirty="0" smtClean="0"/>
              <a:t>.</a:t>
            </a:r>
          </a:p>
          <a:p>
            <a:pPr marL="285750" indent="-285750">
              <a:buFont typeface="Arial" pitchFamily="34" charset="0"/>
              <a:buChar char="•"/>
            </a:pPr>
            <a:r>
              <a:rPr lang="es-CO" sz="2000" dirty="0"/>
              <a:t>Evaluación de gestión y resultados como entidad pública. </a:t>
            </a:r>
            <a:endParaRPr lang="es-CO" sz="2000" dirty="0" smtClean="0"/>
          </a:p>
          <a:p>
            <a:pPr marL="285750" indent="-285750">
              <a:buFont typeface="Arial" pitchFamily="34" charset="0"/>
              <a:buChar char="•"/>
            </a:pPr>
            <a:r>
              <a:rPr lang="es-CO" sz="2000" dirty="0" smtClean="0"/>
              <a:t>Evaluación </a:t>
            </a:r>
            <a:r>
              <a:rPr lang="es-CO" sz="2000" dirty="0"/>
              <a:t>del plan estratégico (indicativo) o de seguimiento a la gestión de centros, regionales y del SENA como </a:t>
            </a:r>
            <a:r>
              <a:rPr lang="es-CO" sz="2000" dirty="0" smtClean="0"/>
              <a:t>totalidad</a:t>
            </a:r>
          </a:p>
          <a:p>
            <a:pPr marL="285750" indent="-285750">
              <a:buFont typeface="Arial" pitchFamily="34" charset="0"/>
              <a:buChar char="•"/>
            </a:pPr>
            <a:r>
              <a:rPr lang="es-CO" sz="2000" dirty="0" smtClean="0"/>
              <a:t>Autoevaluación </a:t>
            </a:r>
            <a:r>
              <a:rPr lang="es-CO" sz="2000" dirty="0"/>
              <a:t>institucional de los </a:t>
            </a:r>
            <a:r>
              <a:rPr lang="es-CO" sz="2000" dirty="0" smtClean="0"/>
              <a:t>programas</a:t>
            </a:r>
          </a:p>
          <a:p>
            <a:pPr marL="285750" indent="-285750">
              <a:buFont typeface="Arial" pitchFamily="34" charset="0"/>
              <a:buChar char="•"/>
            </a:pPr>
            <a:r>
              <a:rPr lang="es-CO" sz="2000" dirty="0"/>
              <a:t>Evaluación  de  impacto  de  la  formación  profesional </a:t>
            </a:r>
            <a:endParaRPr lang="es-CO" sz="2000" dirty="0" smtClean="0"/>
          </a:p>
          <a:p>
            <a:pPr marL="285750" indent="-285750">
              <a:buFont typeface="Arial" pitchFamily="34" charset="0"/>
              <a:buChar char="•"/>
            </a:pPr>
            <a:r>
              <a:rPr lang="es-CO" sz="2000" dirty="0"/>
              <a:t>Evaluación del currículo </a:t>
            </a:r>
            <a:endParaRPr lang="es-CO" sz="2000" dirty="0" smtClean="0"/>
          </a:p>
          <a:p>
            <a:pPr marL="285750" indent="-285750">
              <a:buFont typeface="Arial" pitchFamily="34" charset="0"/>
              <a:buChar char="•"/>
            </a:pPr>
            <a:r>
              <a:rPr lang="es-CO" sz="2000" dirty="0"/>
              <a:t>Evaluación del proceso de </a:t>
            </a:r>
            <a:r>
              <a:rPr lang="es-CO" sz="2000" dirty="0" smtClean="0"/>
              <a:t>aprendizaje</a:t>
            </a:r>
          </a:p>
          <a:p>
            <a:pPr marL="285750" indent="-285750">
              <a:buFont typeface="Arial" pitchFamily="34" charset="0"/>
              <a:buChar char="•"/>
            </a:pPr>
            <a:r>
              <a:rPr lang="es-CO" sz="2000" dirty="0"/>
              <a:t>Evaluaciones especiales sobre  políticas  y  estrategias de  acción institucional ligadas  con  convenios nacionales  e  internacionales, con entidades públicas o privadas, o con acciones globales del Plan de Gobierno</a:t>
            </a:r>
            <a:r>
              <a:rPr lang="es-CO" dirty="0"/>
              <a:t>.</a:t>
            </a:r>
          </a:p>
          <a:p>
            <a:endParaRPr lang="es-CO" dirty="0" smtClean="0"/>
          </a:p>
          <a:p>
            <a:endParaRPr lang="es-CO" dirty="0" smtClean="0"/>
          </a:p>
          <a:p>
            <a:endParaRPr lang="es-CO" dirty="0"/>
          </a:p>
        </p:txBody>
      </p:sp>
    </p:spTree>
    <p:extLst>
      <p:ext uri="{BB962C8B-B14F-4D97-AF65-F5344CB8AC3E}">
        <p14:creationId xmlns:p14="http://schemas.microsoft.com/office/powerpoint/2010/main" val="27941195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GQL1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389"/>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45578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00289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5157192"/>
            <a:ext cx="6512511" cy="569000"/>
          </a:xfrm>
        </p:spPr>
        <p:txBody>
          <a:bodyPr/>
          <a:lstStyle/>
          <a:p>
            <a:pPr marL="0" indent="0">
              <a:buNone/>
            </a:pPr>
            <a:r>
              <a:rPr lang="es-CO" sz="3200" dirty="0" smtClean="0"/>
              <a:t>Oficios -historia</a:t>
            </a:r>
            <a:endParaRPr lang="es-CO" sz="3200" dirty="0"/>
          </a:p>
        </p:txBody>
      </p:sp>
      <p:sp>
        <p:nvSpPr>
          <p:cNvPr id="3" name="2 Marcador de contenido"/>
          <p:cNvSpPr>
            <a:spLocks noGrp="1"/>
          </p:cNvSpPr>
          <p:nvPr>
            <p:ph sz="quarter" idx="13"/>
          </p:nvPr>
        </p:nvSpPr>
        <p:spPr>
          <a:xfrm>
            <a:off x="251520" y="620688"/>
            <a:ext cx="8208912" cy="4281656"/>
          </a:xfrm>
        </p:spPr>
        <p:txBody>
          <a:bodyPr>
            <a:noAutofit/>
          </a:bodyPr>
          <a:lstStyle/>
          <a:p>
            <a:pPr marL="0" indent="0">
              <a:lnSpc>
                <a:spcPct val="90000"/>
              </a:lnSpc>
              <a:buFontTx/>
              <a:buNone/>
            </a:pPr>
            <a:r>
              <a:rPr lang="es-ES" sz="2000" dirty="0"/>
              <a:t>En las sociedades occidentales medievales, los secretos de los artesanos eran conocidos por una cofradía o hermandad, y eran transmitidos a través de una estructura que representaba, al mismo tiempo, una instancia de organización para la producción y </a:t>
            </a:r>
            <a:r>
              <a:rPr lang="es-ES" sz="2000" dirty="0" smtClean="0"/>
              <a:t>de enseñanza-aprendizaje</a:t>
            </a:r>
            <a:r>
              <a:rPr lang="es-ES" sz="2000" dirty="0"/>
              <a:t>. Dicha estructura estaba integrada por un maestro -quien poseía la totalidad de los saberes del oficio- y por oficiales y aprendices ubicados en una escala subordinada respecto de la contribución productiva y el aprendizaje. No todos los aprendices y oficiales llegaban a ser maestros </a:t>
            </a:r>
          </a:p>
          <a:p>
            <a:pPr marL="0" indent="0">
              <a:lnSpc>
                <a:spcPct val="90000"/>
              </a:lnSpc>
              <a:buFontTx/>
              <a:buNone/>
            </a:pPr>
            <a:r>
              <a:rPr lang="es-ES" sz="2000" dirty="0"/>
              <a:t>Los aprendices y los oficiales iban dominando gradualmente el conjunto </a:t>
            </a:r>
            <a:r>
              <a:rPr lang="es-ES" sz="2000" dirty="0" smtClean="0"/>
              <a:t>de técnicas </a:t>
            </a:r>
            <a:r>
              <a:rPr lang="es-ES" sz="2000" dirty="0"/>
              <a:t>que componían el oficio. El maestro era el responsable </a:t>
            </a:r>
            <a:r>
              <a:rPr lang="es-ES" sz="2000" dirty="0" smtClean="0"/>
              <a:t>de seleccionar </a:t>
            </a:r>
            <a:r>
              <a:rPr lang="es-ES" sz="2000" dirty="0"/>
              <a:t>y evaluar a su personal para presentarlo al gremio a fin de </a:t>
            </a:r>
            <a:r>
              <a:rPr lang="es-ES" sz="2000" dirty="0" smtClean="0"/>
              <a:t>que, de </a:t>
            </a:r>
            <a:r>
              <a:rPr lang="es-ES" sz="2000" dirty="0"/>
              <a:t>esa forma, pudiera acceder al rango de maestro</a:t>
            </a:r>
            <a:endParaRPr lang="es-CO" sz="2000" dirty="0"/>
          </a:p>
        </p:txBody>
      </p:sp>
    </p:spTree>
    <p:extLst>
      <p:ext uri="{BB962C8B-B14F-4D97-AF65-F5344CB8AC3E}">
        <p14:creationId xmlns:p14="http://schemas.microsoft.com/office/powerpoint/2010/main" val="27137526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5301208"/>
            <a:ext cx="6974160" cy="1143000"/>
          </a:xfrm>
        </p:spPr>
        <p:txBody>
          <a:bodyPr/>
          <a:lstStyle/>
          <a:p>
            <a:pPr marL="0" indent="0" algn="l">
              <a:buNone/>
            </a:pPr>
            <a:r>
              <a:rPr lang="es-CO" sz="3200" dirty="0" smtClean="0"/>
              <a:t>Del oficio al puesto de trabajo</a:t>
            </a:r>
            <a:endParaRPr lang="es-CO" sz="3200" dirty="0"/>
          </a:p>
        </p:txBody>
      </p:sp>
      <p:sp>
        <p:nvSpPr>
          <p:cNvPr id="3" name="2 Marcador de contenido"/>
          <p:cNvSpPr>
            <a:spLocks noGrp="1"/>
          </p:cNvSpPr>
          <p:nvPr>
            <p:ph sz="quarter" idx="13"/>
          </p:nvPr>
        </p:nvSpPr>
        <p:spPr>
          <a:xfrm>
            <a:off x="683568" y="908720"/>
            <a:ext cx="7488832" cy="4032448"/>
          </a:xfrm>
        </p:spPr>
        <p:txBody>
          <a:bodyPr>
            <a:normAutofit fontScale="47500" lnSpcReduction="20000"/>
          </a:bodyPr>
          <a:lstStyle/>
          <a:p>
            <a:pPr marL="0" indent="0">
              <a:lnSpc>
                <a:spcPct val="120000"/>
              </a:lnSpc>
            </a:pPr>
            <a:r>
              <a:rPr lang="es-ES" sz="4200" dirty="0"/>
              <a:t>Con la llegada de la gran industria o de las formas de organización del trabajo tendientes a la producción de grandes volúmenes de productos, la posibilidad de utilizar medios artesanales para la producción se volvió inviable desde el punto de vista técnico y económico </a:t>
            </a:r>
            <a:endParaRPr lang="es-ES" sz="4200" dirty="0" smtClean="0"/>
          </a:p>
          <a:p>
            <a:pPr marL="0" indent="0">
              <a:lnSpc>
                <a:spcPct val="120000"/>
              </a:lnSpc>
            </a:pPr>
            <a:endParaRPr lang="es-ES" sz="4200" dirty="0"/>
          </a:p>
          <a:p>
            <a:pPr marL="0" indent="0">
              <a:lnSpc>
                <a:spcPct val="120000"/>
              </a:lnSpc>
            </a:pPr>
            <a:r>
              <a:rPr lang="es-ES" sz="4200" dirty="0"/>
              <a:t>La mecanización de las actividades productivas tendía a cambiar la naturaleza de los oficios, los cuales se referían cada vez menos al dominio del conocimiento de las materias primas y de las técnicas operatorias para comenzar a referirse a formas de operar determinados equipos o maquinarias </a:t>
            </a:r>
          </a:p>
          <a:p>
            <a:endParaRPr lang="es-CO" dirty="0"/>
          </a:p>
        </p:txBody>
      </p:sp>
    </p:spTree>
    <p:extLst>
      <p:ext uri="{BB962C8B-B14F-4D97-AF65-F5344CB8AC3E}">
        <p14:creationId xmlns:p14="http://schemas.microsoft.com/office/powerpoint/2010/main" val="35274613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5085184"/>
            <a:ext cx="6512511" cy="1143000"/>
          </a:xfrm>
        </p:spPr>
        <p:txBody>
          <a:bodyPr/>
          <a:lstStyle/>
          <a:p>
            <a:pPr marL="0" indent="0" algn="l">
              <a:buNone/>
            </a:pPr>
            <a:r>
              <a:rPr lang="es-CO" sz="3200" dirty="0" smtClean="0"/>
              <a:t>El puesto de trabajo</a:t>
            </a:r>
            <a:endParaRPr lang="es-CO" sz="3200" dirty="0"/>
          </a:p>
        </p:txBody>
      </p:sp>
      <p:sp>
        <p:nvSpPr>
          <p:cNvPr id="3" name="2 Marcador de contenido"/>
          <p:cNvSpPr>
            <a:spLocks noGrp="1"/>
          </p:cNvSpPr>
          <p:nvPr>
            <p:ph sz="quarter" idx="13"/>
          </p:nvPr>
        </p:nvSpPr>
        <p:spPr>
          <a:xfrm>
            <a:off x="395536" y="692696"/>
            <a:ext cx="8136904" cy="3993624"/>
          </a:xfrm>
        </p:spPr>
        <p:txBody>
          <a:bodyPr>
            <a:normAutofit fontScale="85000" lnSpcReduction="10000"/>
          </a:bodyPr>
          <a:lstStyle/>
          <a:p>
            <a:pPr marL="0" indent="0">
              <a:lnSpc>
                <a:spcPct val="90000"/>
              </a:lnSpc>
              <a:buFontTx/>
              <a:buNone/>
            </a:pPr>
            <a:r>
              <a:rPr lang="es-ES" sz="2600" dirty="0"/>
              <a:t>Todos los procesos de producción implicaron históricamente algún tipo de </a:t>
            </a:r>
            <a:r>
              <a:rPr lang="es-ES" sz="2600" b="1" dirty="0"/>
              <a:t>división social y técnica del trabajo</a:t>
            </a:r>
          </a:p>
          <a:p>
            <a:pPr marL="0" indent="0">
              <a:lnSpc>
                <a:spcPct val="90000"/>
              </a:lnSpc>
              <a:buFontTx/>
              <a:buNone/>
            </a:pPr>
            <a:endParaRPr lang="es-ES" sz="2600" b="1" dirty="0"/>
          </a:p>
          <a:p>
            <a:pPr marL="0" indent="0">
              <a:lnSpc>
                <a:spcPct val="90000"/>
              </a:lnSpc>
              <a:buFontTx/>
              <a:buNone/>
            </a:pPr>
            <a:r>
              <a:rPr lang="es-ES" sz="2600" dirty="0"/>
              <a:t>En el caso de los procesos de trabajo organizados bajo metodologías </a:t>
            </a:r>
            <a:r>
              <a:rPr lang="es-ES" sz="2600" dirty="0" err="1"/>
              <a:t>tayloristas</a:t>
            </a:r>
            <a:r>
              <a:rPr lang="es-ES" sz="2600" dirty="0"/>
              <a:t>, la división social era radical: </a:t>
            </a:r>
            <a:r>
              <a:rPr lang="es-ES" sz="2600" b="1" i="1" dirty="0"/>
              <a:t>los trabajadores operativos no diseñaban ni desarrollaban</a:t>
            </a:r>
          </a:p>
          <a:p>
            <a:pPr marL="0" indent="0">
              <a:lnSpc>
                <a:spcPct val="90000"/>
              </a:lnSpc>
              <a:buFontTx/>
              <a:buNone/>
            </a:pPr>
            <a:r>
              <a:rPr lang="es-ES" sz="2600" b="1" i="1" dirty="0"/>
              <a:t>productos, ni herramientas, ni procedimientos operativos</a:t>
            </a:r>
            <a:r>
              <a:rPr lang="es-ES" sz="2600" dirty="0"/>
              <a:t>. </a:t>
            </a:r>
            <a:endParaRPr lang="es-ES" sz="2600" dirty="0" smtClean="0"/>
          </a:p>
          <a:p>
            <a:pPr marL="0" indent="0">
              <a:lnSpc>
                <a:spcPct val="90000"/>
              </a:lnSpc>
              <a:buFontTx/>
              <a:buNone/>
            </a:pPr>
            <a:endParaRPr lang="es-ES" sz="2600" dirty="0"/>
          </a:p>
          <a:p>
            <a:pPr marL="0" indent="0">
              <a:lnSpc>
                <a:spcPct val="90000"/>
              </a:lnSpc>
              <a:buFontTx/>
              <a:buNone/>
            </a:pPr>
            <a:r>
              <a:rPr lang="es-ES" sz="2600" b="1" dirty="0"/>
              <a:t>Desconocían todo lo que se refería a la concepción de productos, procesos o procedimiento</a:t>
            </a:r>
            <a:r>
              <a:rPr lang="es-ES" sz="2600" dirty="0"/>
              <a:t>s. Su función se limitaba a interpretar y aplicar los conceptos de productos, procesos y procedimientos</a:t>
            </a:r>
          </a:p>
          <a:p>
            <a:pPr marL="0" indent="0">
              <a:lnSpc>
                <a:spcPct val="50000"/>
              </a:lnSpc>
              <a:buFontTx/>
              <a:buNone/>
            </a:pPr>
            <a:endParaRPr lang="es-ES" sz="2400" b="1" dirty="0" smtClean="0"/>
          </a:p>
          <a:p>
            <a:endParaRPr lang="es-CO" dirty="0"/>
          </a:p>
        </p:txBody>
      </p:sp>
    </p:spTree>
    <p:extLst>
      <p:ext uri="{BB962C8B-B14F-4D97-AF65-F5344CB8AC3E}">
        <p14:creationId xmlns:p14="http://schemas.microsoft.com/office/powerpoint/2010/main" val="3847352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5589240"/>
            <a:ext cx="6512511" cy="1143000"/>
          </a:xfrm>
        </p:spPr>
        <p:txBody>
          <a:bodyPr/>
          <a:lstStyle/>
          <a:p>
            <a:pPr marL="0" indent="0" algn="l">
              <a:buNone/>
            </a:pPr>
            <a:r>
              <a:rPr lang="es-CO" sz="3200" dirty="0" smtClean="0"/>
              <a:t>La ocupación</a:t>
            </a:r>
            <a:endParaRPr lang="es-CO" sz="3200" dirty="0"/>
          </a:p>
        </p:txBody>
      </p:sp>
      <p:sp>
        <p:nvSpPr>
          <p:cNvPr id="3" name="2 Marcador de contenido"/>
          <p:cNvSpPr>
            <a:spLocks noGrp="1"/>
          </p:cNvSpPr>
          <p:nvPr>
            <p:ph sz="quarter" idx="13"/>
          </p:nvPr>
        </p:nvSpPr>
        <p:spPr>
          <a:xfrm>
            <a:off x="251520" y="1988840"/>
            <a:ext cx="8712968" cy="4752528"/>
          </a:xfrm>
        </p:spPr>
        <p:txBody>
          <a:bodyPr>
            <a:noAutofit/>
          </a:bodyPr>
          <a:lstStyle/>
          <a:p>
            <a:pPr marL="0" indent="0">
              <a:lnSpc>
                <a:spcPct val="120000"/>
              </a:lnSpc>
              <a:buFontTx/>
              <a:buNone/>
            </a:pPr>
            <a:r>
              <a:rPr lang="es-ES" sz="2000" dirty="0"/>
              <a:t>Esta modalidad de organizar el trabajo, que se perfeccionó bajo el modelo </a:t>
            </a:r>
            <a:r>
              <a:rPr lang="es-ES" sz="2000" dirty="0" err="1"/>
              <a:t>fordista</a:t>
            </a:r>
            <a:r>
              <a:rPr lang="es-ES" sz="2000" dirty="0"/>
              <a:t>, entró en crisis hacia la década del ´60. En los años ´70, en las economías desarrolladas se inició una profunda revisión de estos principios de organización del trabajo, los cuales habían sido utilizados tanto en los procesos de las industrias de serie como en los de producción de servicios </a:t>
            </a:r>
          </a:p>
          <a:p>
            <a:pPr marL="0" indent="0">
              <a:lnSpc>
                <a:spcPct val="120000"/>
              </a:lnSpc>
              <a:buFontTx/>
              <a:buNone/>
            </a:pPr>
            <a:r>
              <a:rPr lang="es-ES" sz="2000" dirty="0" smtClean="0"/>
              <a:t>un </a:t>
            </a:r>
            <a:r>
              <a:rPr lang="es-ES" sz="2000" dirty="0"/>
              <a:t>nuevo paradigma productivo presenta fuertes exigencias a los/las trabajadores/as en términos de aprendizaje, de responsabilidad, de autonomía</a:t>
            </a:r>
            <a:r>
              <a:rPr lang="es-ES" sz="2000" dirty="0" smtClean="0"/>
              <a:t>.</a:t>
            </a:r>
            <a:endParaRPr lang="es-ES" sz="2000" dirty="0"/>
          </a:p>
        </p:txBody>
      </p:sp>
    </p:spTree>
    <p:extLst>
      <p:ext uri="{BB962C8B-B14F-4D97-AF65-F5344CB8AC3E}">
        <p14:creationId xmlns:p14="http://schemas.microsoft.com/office/powerpoint/2010/main" val="20886783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5517232"/>
            <a:ext cx="6512511" cy="569000"/>
          </a:xfrm>
        </p:spPr>
        <p:txBody>
          <a:bodyPr/>
          <a:lstStyle/>
          <a:p>
            <a:pPr marL="0" indent="0" algn="l">
              <a:buNone/>
            </a:pPr>
            <a:r>
              <a:rPr lang="es-CO" sz="3200" dirty="0"/>
              <a:t>La ocupación</a:t>
            </a:r>
          </a:p>
        </p:txBody>
      </p:sp>
      <p:sp>
        <p:nvSpPr>
          <p:cNvPr id="3" name="2 Marcador de contenido"/>
          <p:cNvSpPr>
            <a:spLocks noGrp="1"/>
          </p:cNvSpPr>
          <p:nvPr>
            <p:ph sz="quarter" idx="13"/>
          </p:nvPr>
        </p:nvSpPr>
        <p:spPr>
          <a:xfrm>
            <a:off x="611560" y="731520"/>
            <a:ext cx="7560840" cy="4497680"/>
          </a:xfrm>
        </p:spPr>
        <p:txBody>
          <a:bodyPr>
            <a:normAutofit fontScale="85000" lnSpcReduction="20000"/>
          </a:bodyPr>
          <a:lstStyle/>
          <a:p>
            <a:pPr marL="0" indent="0" algn="ctr">
              <a:lnSpc>
                <a:spcPct val="80000"/>
              </a:lnSpc>
              <a:buFontTx/>
              <a:buNone/>
            </a:pPr>
            <a:r>
              <a:rPr lang="es-ES" sz="2400" dirty="0" smtClean="0"/>
              <a:t> </a:t>
            </a:r>
            <a:r>
              <a:rPr lang="es-CO" sz="2400" dirty="0">
                <a:latin typeface="Tahoma" pitchFamily="34" charset="0"/>
                <a:cs typeface="Tahoma" pitchFamily="34" charset="0"/>
              </a:rPr>
              <a:t>Mercantilización </a:t>
            </a:r>
            <a:r>
              <a:rPr lang="es-CO" sz="2400" dirty="0" smtClean="0">
                <a:latin typeface="Tahoma" pitchFamily="34" charset="0"/>
                <a:cs typeface="Tahoma" pitchFamily="34" charset="0"/>
              </a:rPr>
              <a:t>del </a:t>
            </a:r>
            <a:r>
              <a:rPr lang="es-CO" sz="2400" dirty="0">
                <a:latin typeface="Tahoma" pitchFamily="34" charset="0"/>
                <a:cs typeface="Tahoma" pitchFamily="34" charset="0"/>
              </a:rPr>
              <a:t>trabajo </a:t>
            </a:r>
            <a:endParaRPr lang="es-CO" sz="2400" dirty="0" smtClean="0">
              <a:latin typeface="Tahoma" pitchFamily="34" charset="0"/>
              <a:cs typeface="Tahoma" pitchFamily="34" charset="0"/>
            </a:endParaRPr>
          </a:p>
          <a:p>
            <a:pPr marL="0" indent="0" algn="ctr">
              <a:lnSpc>
                <a:spcPct val="80000"/>
              </a:lnSpc>
              <a:buFontTx/>
              <a:buNone/>
            </a:pPr>
            <a:endParaRPr lang="es-CO" sz="2400" dirty="0" smtClean="0">
              <a:latin typeface="Tahoma" pitchFamily="34" charset="0"/>
              <a:cs typeface="Tahoma" pitchFamily="34" charset="0"/>
            </a:endParaRPr>
          </a:p>
          <a:p>
            <a:pPr marL="0" indent="0">
              <a:lnSpc>
                <a:spcPct val="110000"/>
              </a:lnSpc>
              <a:buFontTx/>
              <a:buNone/>
            </a:pPr>
            <a:r>
              <a:rPr lang="es-ES" sz="2400" dirty="0" smtClean="0"/>
              <a:t>Este </a:t>
            </a:r>
            <a:r>
              <a:rPr lang="es-ES" sz="2400" dirty="0"/>
              <a:t>paradigma comienza a requerir nuevas calificaciones en los/las trabajadores/as y presenta un </a:t>
            </a:r>
            <a:r>
              <a:rPr lang="es-ES" sz="2400" b="1" i="1" dirty="0"/>
              <a:t>modelo de flexibilidad y polivalencia funcional </a:t>
            </a:r>
            <a:r>
              <a:rPr lang="es-ES" sz="2400" b="1" i="1" dirty="0" smtClean="0"/>
              <a:t>….</a:t>
            </a:r>
            <a:endParaRPr lang="es-ES" sz="2400" dirty="0" smtClean="0"/>
          </a:p>
          <a:p>
            <a:pPr marL="0" indent="0">
              <a:lnSpc>
                <a:spcPct val="80000"/>
              </a:lnSpc>
              <a:buNone/>
            </a:pPr>
            <a:endParaRPr lang="es-CO" sz="2400" i="1" dirty="0" smtClean="0">
              <a:latin typeface="Tahoma" pitchFamily="34" charset="0"/>
              <a:cs typeface="Tahoma" pitchFamily="34" charset="0"/>
            </a:endParaRPr>
          </a:p>
          <a:p>
            <a:pPr marL="0" indent="0">
              <a:lnSpc>
                <a:spcPct val="120000"/>
              </a:lnSpc>
              <a:buNone/>
            </a:pPr>
            <a:r>
              <a:rPr lang="es-CO" sz="2400" i="1" dirty="0" smtClean="0">
                <a:latin typeface="Tahoma" pitchFamily="34" charset="0"/>
                <a:cs typeface="Tahoma" pitchFamily="34" charset="0"/>
              </a:rPr>
              <a:t>adaptación </a:t>
            </a:r>
            <a:r>
              <a:rPr lang="es-CO" sz="2400" i="1" dirty="0">
                <a:latin typeface="Tahoma" pitchFamily="34" charset="0"/>
                <a:cs typeface="Tahoma" pitchFamily="34" charset="0"/>
              </a:rPr>
              <a:t>al cambio, movilidad geográfica, fácil inclusión en grupos, aceptación de la autoridad.</a:t>
            </a:r>
            <a:r>
              <a:rPr lang="es-CO" sz="2400" dirty="0">
                <a:latin typeface="Tahoma" pitchFamily="34" charset="0"/>
                <a:cs typeface="Tahoma" pitchFamily="34" charset="0"/>
              </a:rPr>
              <a:t> Los trabajadores tienen que cambiar de empleo, de </a:t>
            </a:r>
            <a:r>
              <a:rPr lang="es-CO" sz="2400" dirty="0" smtClean="0">
                <a:latin typeface="Tahoma" pitchFamily="34" charset="0"/>
                <a:cs typeface="Tahoma" pitchFamily="34" charset="0"/>
              </a:rPr>
              <a:t>ocupación  </a:t>
            </a:r>
            <a:r>
              <a:rPr lang="es-CO" sz="2400" dirty="0">
                <a:latin typeface="Tahoma" pitchFamily="34" charset="0"/>
                <a:cs typeface="Tahoma" pitchFamily="34" charset="0"/>
              </a:rPr>
              <a:t>y de lugar de residencia. </a:t>
            </a:r>
            <a:endParaRPr lang="es-CO" sz="2400" i="1" dirty="0">
              <a:latin typeface="Tahoma" pitchFamily="34" charset="0"/>
              <a:cs typeface="Tahoma" pitchFamily="34" charset="0"/>
            </a:endParaRPr>
          </a:p>
          <a:p>
            <a:pPr marL="0" indent="0">
              <a:lnSpc>
                <a:spcPct val="80000"/>
              </a:lnSpc>
              <a:buFontTx/>
              <a:buNone/>
            </a:pPr>
            <a:endParaRPr lang="es-ES" sz="2400" dirty="0"/>
          </a:p>
          <a:p>
            <a:pPr marL="0" indent="0">
              <a:lnSpc>
                <a:spcPct val="110000"/>
              </a:lnSpc>
              <a:buFontTx/>
              <a:buNone/>
            </a:pPr>
            <a:r>
              <a:rPr lang="es-ES" sz="2400" dirty="0"/>
              <a:t>….. implica no sólo una revolución en la división técnica del trabajo sino también en las relativas a la gestión y a la capacidad de </a:t>
            </a:r>
            <a:r>
              <a:rPr lang="es-ES" sz="2400" dirty="0" smtClean="0"/>
              <a:t>los trabajadores </a:t>
            </a:r>
            <a:r>
              <a:rPr lang="es-ES" sz="2400" dirty="0"/>
              <a:t>y de las organizaciones para enfrentar procesos de aprendizaje continuos</a:t>
            </a:r>
          </a:p>
        </p:txBody>
      </p:sp>
    </p:spTree>
    <p:extLst>
      <p:ext uri="{BB962C8B-B14F-4D97-AF65-F5344CB8AC3E}">
        <p14:creationId xmlns:p14="http://schemas.microsoft.com/office/powerpoint/2010/main" val="28298993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l"/>
            <a:r>
              <a:rPr lang="es-CO" sz="2800" dirty="0" smtClean="0"/>
              <a:t>OFICIO. Definición del ESTATUTO DE FORMACIÓN PROFESIONAL</a:t>
            </a:r>
            <a:endParaRPr lang="es-CO" sz="2800" dirty="0"/>
          </a:p>
        </p:txBody>
      </p:sp>
      <p:sp>
        <p:nvSpPr>
          <p:cNvPr id="3" name="2 Marcador de contenido"/>
          <p:cNvSpPr>
            <a:spLocks noGrp="1"/>
          </p:cNvSpPr>
          <p:nvPr>
            <p:ph sz="quarter" idx="13"/>
          </p:nvPr>
        </p:nvSpPr>
        <p:spPr>
          <a:xfrm>
            <a:off x="827584" y="980728"/>
            <a:ext cx="7128792" cy="3225512"/>
          </a:xfrm>
        </p:spPr>
        <p:txBody>
          <a:bodyPr>
            <a:normAutofit fontScale="77500" lnSpcReduction="20000"/>
          </a:bodyPr>
          <a:lstStyle/>
          <a:p>
            <a:pPr marL="45720" indent="0">
              <a:buNone/>
            </a:pPr>
            <a:r>
              <a:rPr lang="es-CO" sz="3600" dirty="0"/>
              <a:t>Los oficios  son  la  unidad  de  desempeño  laboral,  conformada  por funciones,  tareas  y  operaciones  que  para  su  adecuado  ejercicio requieren de conocimientos, habilidades, destrezas y comprensión de los procesos productivos y de su entorno laboral, así como los valores requeridos, adquiridos mediante el proceso de formación profesional integral</a:t>
            </a:r>
            <a:endParaRPr lang="es-CO" sz="3600" dirty="0" smtClean="0"/>
          </a:p>
        </p:txBody>
      </p:sp>
    </p:spTree>
    <p:extLst>
      <p:ext uri="{BB962C8B-B14F-4D97-AF65-F5344CB8AC3E}">
        <p14:creationId xmlns:p14="http://schemas.microsoft.com/office/powerpoint/2010/main" val="237220569"/>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366</TotalTime>
  <Words>2120</Words>
  <Application>Microsoft Office PowerPoint</Application>
  <PresentationFormat>Presentación en pantalla (4:3)</PresentationFormat>
  <Paragraphs>228</Paragraphs>
  <Slides>33</Slides>
  <Notes>5</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Transmisión de listas</vt:lpstr>
      <vt:lpstr>Oficios y ocupaciones Formación profesional Modelo pedagógico - SENA </vt:lpstr>
      <vt:lpstr>Presentación de PowerPoint</vt:lpstr>
      <vt:lpstr>Oficios- historia</vt:lpstr>
      <vt:lpstr>Oficios -historia</vt:lpstr>
      <vt:lpstr>Del oficio al puesto de trabajo</vt:lpstr>
      <vt:lpstr>El puesto de trabajo</vt:lpstr>
      <vt:lpstr>La ocupación</vt:lpstr>
      <vt:lpstr>La ocupación</vt:lpstr>
      <vt:lpstr>OFICIO. Definición del ESTATUTO DE FORMACIÓN PROFESIONAL</vt:lpstr>
      <vt:lpstr>OCUPACIÓN. Definición del ESTATUTO DE FORMACIÓN PROFESIONAL</vt:lpstr>
      <vt:lpstr>OCUPACIÓN. Definición SENA. Metodología de elaboración de competencias</vt:lpstr>
      <vt:lpstr>Presentación de PowerPoint</vt:lpstr>
      <vt:lpstr>Presentación de PowerPoint</vt:lpstr>
      <vt:lpstr>Presentación de PowerPoint</vt:lpstr>
      <vt:lpstr>Presentación de PowerPoint</vt:lpstr>
      <vt:lpstr>Por medio del cual se organiza el Sistema de Calidad de Formación para el Trabajo a partir dela Ley 1064</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INDUCCIÓN</dc:title>
  <dc:creator>cepef</dc:creator>
  <cp:lastModifiedBy>cepef</cp:lastModifiedBy>
  <cp:revision>52</cp:revision>
  <dcterms:created xsi:type="dcterms:W3CDTF">2011-02-15T19:51:21Z</dcterms:created>
  <dcterms:modified xsi:type="dcterms:W3CDTF">2011-02-17T04:37:54Z</dcterms:modified>
</cp:coreProperties>
</file>